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theme/themeOverride12.xml" ContentType="application/vnd.openxmlformats-officedocument.themeOverr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theme/themeOverride5.xml" ContentType="application/vnd.openxmlformats-officedocument.themeOverride+xml"/>
  <Override PartName="/ppt/charts/colors6.xml" ContentType="application/vnd.ms-office.chartcolorstyl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charts/chart17.xml" ContentType="application/vnd.openxmlformats-officedocument.drawingml.char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theme/themeOverride1.xml" ContentType="application/vnd.openxmlformats-officedocument.themeOverride+xml"/>
  <Override PartName="/ppt/charts/chart13.xml" ContentType="application/vnd.openxmlformats-officedocument.drawingml.chart+xml"/>
  <Override PartName="/ppt/charts/chart24.xml" ContentType="application/vnd.openxmlformats-officedocument.drawingml.chart+xml"/>
  <Override PartName="/ppt/charts/colors2.xml" ContentType="application/vnd.ms-office.chartcolorstyl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charts/chart7.xml" ContentType="application/vnd.openxmlformats-officedocument.drawingml.chart+xml"/>
  <Override PartName="/ppt/charts/chart20.xml" ContentType="application/vnd.openxmlformats-officedocument.drawingml.char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style5.xml" ContentType="application/vnd.ms-office.chartstyl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style3.xml" ContentType="application/vnd.ms-office.chartstyl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heme/themeOverride8.xml" ContentType="application/vnd.openxmlformats-officedocument.themeOverride+xml"/>
  <Override PartName="/ppt/theme/themeOverride11.xml" ContentType="application/vnd.openxmlformats-officedocument.themeOverride+xml"/>
  <Override PartName="/ppt/charts/style1.xml" ContentType="application/vnd.ms-office.chart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Override6.xml" ContentType="application/vnd.openxmlformats-officedocument.themeOverride+xml"/>
  <Override PartName="/ppt/charts/chart18.xml" ContentType="application/vnd.openxmlformats-officedocument.drawingml.chart+xml"/>
  <Override PartName="/ppt/charts/colors7.xml" ContentType="application/vnd.ms-office.chartcolor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theme/themeOverride4.xml" ContentType="application/vnd.openxmlformats-officedocument.themeOverride+xml"/>
  <Override PartName="/ppt/charts/chart16.xml" ContentType="application/vnd.openxmlformats-officedocument.drawingml.chart+xml"/>
  <Override PartName="/ppt/charts/chart25.xml" ContentType="application/vnd.openxmlformats-officedocument.drawingml.chart+xml"/>
  <Override PartName="/ppt/charts/colors5.xml" ContentType="application/vnd.ms-office.chartcolor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ppt/charts/chart14.xml" ContentType="application/vnd.openxmlformats-officedocument.drawingml.chart+xml"/>
  <Override PartName="/ppt/charts/chart23.xml" ContentType="application/vnd.openxmlformats-officedocument.drawingml.chart+xml"/>
  <Override PartName="/docProps/app.xml" ContentType="application/vnd.openxmlformats-officedocument.extended-properties+xml"/>
  <Override PartName="/ppt/charts/colors3.xml" ContentType="application/vnd.ms-office.chartcolorstyle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charts/chart8.xml" ContentType="application/vnd.openxmlformats-officedocument.drawingml.chart+xml"/>
  <Override PartName="/ppt/charts/chart12.xml" ContentType="application/vnd.openxmlformats-officedocument.drawingml.chart+xml"/>
  <Override PartName="/ppt/charts/chart21.xml" ContentType="application/vnd.openxmlformats-officedocument.drawingml.chart+xml"/>
  <Override PartName="/ppt/charts/colors1.xml" ContentType="application/vnd.ms-office.chartcolorstyle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10.xml" ContentType="application/vnd.openxmlformats-officedocument.drawingml.chart+xml"/>
  <Override PartName="/ppt/charts/style8.xml" ContentType="application/vnd.ms-office.chartstyle+xml"/>
  <Override PartName="/ppt/charts/chart4.xml" ContentType="application/vnd.openxmlformats-officedocument.drawingml.chart+xml"/>
  <Override PartName="/ppt/charts/style6.xml" ContentType="application/vnd.ms-office.chartstyl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charts/chart2.xml" ContentType="application/vnd.openxmlformats-officedocument.drawingml.chart+xml"/>
  <Override PartName="/ppt/theme/themeOverride9.xml" ContentType="application/vnd.openxmlformats-officedocument.themeOverride+xml"/>
  <Override PartName="/docProps/core.xml" ContentType="application/vnd.openxmlformats-package.core-properties+xml"/>
  <Override PartName="/ppt/charts/style4.xml" ContentType="application/vnd.ms-office.chartstyle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theme/themeOverride7.xml" ContentType="application/vnd.openxmlformats-officedocument.themeOverride+xml"/>
  <Override PartName="/ppt/charts/style2.xml" ContentType="application/vnd.ms-office.chartstyle+xml"/>
  <Override PartName="/ppt/charts/colors8.xml" ContentType="application/vnd.ms-office.chartcolor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charts/chart19.xml" ContentType="application/vnd.openxmlformats-officedocument.drawingml.chart+xml"/>
  <Override PartName="/ppt/theme/themeOverride10.xml" ContentType="application/vnd.openxmlformats-officedocument.themeOverr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theme/themeOverride3.xml" ContentType="application/vnd.openxmlformats-officedocument.themeOverride+xml"/>
  <Override PartName="/ppt/charts/chart26.xml" ContentType="application/vnd.openxmlformats-officedocument.drawingml.chart+xml"/>
  <Override PartName="/ppt/charts/colors4.xml" ContentType="application/vnd.ms-office.chartcolorstyl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charts/chart15.xml" ContentType="application/vnd.openxmlformats-officedocument.drawingml.char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22.xml" ContentType="application/vnd.openxmlformats-officedocument.drawingml.chart+xml"/>
  <Override PartName="/ppt/charts/style7.xml" ContentType="application/vnd.ms-office.chartstyle+xml"/>
  <Override PartName="/ppt/charts/chart5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73" r:id="rId2"/>
    <p:sldId id="349" r:id="rId3"/>
    <p:sldId id="350" r:id="rId4"/>
    <p:sldId id="353" r:id="rId5"/>
    <p:sldId id="351" r:id="rId6"/>
    <p:sldId id="352" r:id="rId7"/>
    <p:sldId id="354" r:id="rId8"/>
    <p:sldId id="355" r:id="rId9"/>
    <p:sldId id="357" r:id="rId10"/>
    <p:sldId id="356" r:id="rId11"/>
    <p:sldId id="366" r:id="rId12"/>
    <p:sldId id="359" r:id="rId13"/>
    <p:sldId id="360" r:id="rId14"/>
    <p:sldId id="361" r:id="rId15"/>
    <p:sldId id="362" r:id="rId16"/>
    <p:sldId id="363" r:id="rId17"/>
    <p:sldId id="364" r:id="rId18"/>
    <p:sldId id="257" r:id="rId19"/>
    <p:sldId id="301" r:id="rId20"/>
    <p:sldId id="315" r:id="rId21"/>
    <p:sldId id="316" r:id="rId22"/>
    <p:sldId id="317" r:id="rId23"/>
    <p:sldId id="318" r:id="rId24"/>
    <p:sldId id="302" r:id="rId25"/>
    <p:sldId id="303" r:id="rId26"/>
    <p:sldId id="319" r:id="rId27"/>
    <p:sldId id="304" r:id="rId28"/>
    <p:sldId id="305" r:id="rId29"/>
    <p:sldId id="306" r:id="rId30"/>
    <p:sldId id="299" r:id="rId31"/>
    <p:sldId id="307" r:id="rId32"/>
    <p:sldId id="308" r:id="rId33"/>
    <p:sldId id="309" r:id="rId34"/>
    <p:sldId id="314" r:id="rId35"/>
    <p:sldId id="321" r:id="rId36"/>
    <p:sldId id="332" r:id="rId37"/>
    <p:sldId id="300" r:id="rId38"/>
    <p:sldId id="323" r:id="rId39"/>
    <p:sldId id="322" r:id="rId40"/>
    <p:sldId id="310" r:id="rId41"/>
    <p:sldId id="325" r:id="rId42"/>
    <p:sldId id="338" r:id="rId43"/>
    <p:sldId id="341" r:id="rId44"/>
    <p:sldId id="326" r:id="rId45"/>
    <p:sldId id="327" r:id="rId46"/>
    <p:sldId id="342" r:id="rId47"/>
    <p:sldId id="328" r:id="rId48"/>
    <p:sldId id="330" r:id="rId49"/>
    <p:sldId id="334" r:id="rId50"/>
    <p:sldId id="335" r:id="rId51"/>
    <p:sldId id="336" r:id="rId52"/>
    <p:sldId id="337" r:id="rId53"/>
    <p:sldId id="345" r:id="rId54"/>
    <p:sldId id="346" r:id="rId55"/>
    <p:sldId id="347" r:id="rId56"/>
    <p:sldId id="348" r:id="rId57"/>
  </p:sldIdLst>
  <p:sldSz cx="9144000" cy="6858000" type="screen4x3"/>
  <p:notesSz cx="6769100" cy="9906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1515"/>
    <a:srgbClr val="0039AC"/>
    <a:srgbClr val="FF8181"/>
    <a:srgbClr val="FF4B4B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2233" autoAdjust="0"/>
    <p:restoredTop sz="88467" autoAdjust="0"/>
  </p:normalViewPr>
  <p:slideViewPr>
    <p:cSldViewPr>
      <p:cViewPr varScale="1">
        <p:scale>
          <a:sx n="78" d="100"/>
          <a:sy n="78" d="100"/>
        </p:scale>
        <p:origin x="-189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Office_Excel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Office_Excel5.xlsx"/><Relationship Id="rId1" Type="http://schemas.openxmlformats.org/officeDocument/2006/relationships/themeOverride" Target="../theme/themeOverride2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7.xlsx"/></Relationships>
</file>

<file path=ppt/charts/_rels/chart8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openxmlformats.org/officeDocument/2006/relationships/package" Target="../embeddings/_____Microsoft_Office_Excel8.xlsx"/><Relationship Id="rId1" Type="http://schemas.openxmlformats.org/officeDocument/2006/relationships/themeOverride" Target="../theme/themeOverride3.xml"/><Relationship Id="rId4" Type="http://schemas.microsoft.com/office/2011/relationships/chartStyle" Target="style1.xml"/></Relationships>
</file>

<file path=ppt/charts/_rels/chart9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openxmlformats.org/officeDocument/2006/relationships/package" Target="../embeddings/_____Microsoft_Office_Excel9.xlsx"/><Relationship Id="rId1" Type="http://schemas.openxmlformats.org/officeDocument/2006/relationships/themeOverride" Target="../theme/themeOverride4.xml"/><Relationship Id="rId4" Type="http://schemas.microsoft.com/office/2011/relationships/chartStyle" Target="style2.xml"/></Relationships>
</file>

<file path=ppt/charts/_rels/chart10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oleObject" Target="file:///C:\Users\User\Desktop\&#1044;&#1080;&#1072;&#1075;&#1088;&#1072;&#1084;&#1084;&#1072;%20&#1074;%20Microsoft%20PowerPoint_3.xlsx" TargetMode="External"/></Relationships>
</file>

<file path=ppt/charts/_rels/chart11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openxmlformats.org/officeDocument/2006/relationships/package" Target="../embeddings/_____Microsoft_Office_Excel10.xlsx"/><Relationship Id="rId1" Type="http://schemas.openxmlformats.org/officeDocument/2006/relationships/themeOverride" Target="../theme/themeOverride5.xml"/><Relationship Id="rId4" Type="http://schemas.microsoft.com/office/2011/relationships/chartStyle" Target="style4.xml"/></Relationships>
</file>

<file path=ppt/charts/_rels/chart12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openxmlformats.org/officeDocument/2006/relationships/package" Target="../embeddings/_____Microsoft_Office_Excel11.xlsx"/><Relationship Id="rId1" Type="http://schemas.openxmlformats.org/officeDocument/2006/relationships/themeOverride" Target="../theme/themeOverride6.xml"/><Relationship Id="rId4" Type="http://schemas.microsoft.com/office/2011/relationships/chartStyle" Target="style5.xml"/></Relationships>
</file>

<file path=ppt/charts/_rels/chart13.xml.rels><?xml version="1.0" encoding="UTF-8" standalone="yes"?>
<Relationships xmlns="http://schemas.openxmlformats.org/package/2006/relationships"><Relationship Id="rId3" Type="http://schemas.microsoft.com/office/2011/relationships/chartColorStyle" Target="colors6.xml"/><Relationship Id="rId2" Type="http://schemas.openxmlformats.org/officeDocument/2006/relationships/package" Target="../embeddings/_____Microsoft_Office_Excel12.xlsx"/><Relationship Id="rId1" Type="http://schemas.openxmlformats.org/officeDocument/2006/relationships/themeOverride" Target="../theme/themeOverride7.xml"/><Relationship Id="rId4" Type="http://schemas.microsoft.com/office/2011/relationships/chartStyle" Target="style6.xml"/></Relationships>
</file>

<file path=ppt/charts/_rels/chart14.xml.rels><?xml version="1.0" encoding="UTF-8" standalone="yes"?>
<Relationships xmlns="http://schemas.openxmlformats.org/package/2006/relationships"><Relationship Id="rId3" Type="http://schemas.microsoft.com/office/2011/relationships/chartColorStyle" Target="colors7.xml"/><Relationship Id="rId2" Type="http://schemas.openxmlformats.org/officeDocument/2006/relationships/package" Target="../embeddings/_____Microsoft_Office_Excel13.xlsx"/><Relationship Id="rId1" Type="http://schemas.openxmlformats.org/officeDocument/2006/relationships/themeOverride" Target="../theme/themeOverride8.xml"/><Relationship Id="rId4" Type="http://schemas.microsoft.com/office/2011/relationships/chartStyle" Target="style7.xml"/></Relationships>
</file>

<file path=ppt/charts/_rels/chart15.xml.rels><?xml version="1.0" encoding="UTF-8" standalone="yes"?>
<Relationships xmlns="http://schemas.openxmlformats.org/package/2006/relationships"><Relationship Id="rId3" Type="http://schemas.microsoft.com/office/2011/relationships/chartColorStyle" Target="colors8.xml"/><Relationship Id="rId2" Type="http://schemas.openxmlformats.org/officeDocument/2006/relationships/package" Target="../embeddings/_____Microsoft_Office_Excel14.xlsx"/><Relationship Id="rId1" Type="http://schemas.openxmlformats.org/officeDocument/2006/relationships/themeOverride" Target="../theme/themeOverride9.xml"/><Relationship Id="rId4" Type="http://schemas.microsoft.com/office/2011/relationships/chartStyle" Target="style8.xm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5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6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7.xlsx"/></Relationships>
</file>

<file path=ppt/charts/_rels/chart1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Office_Excel18.xlsx"/><Relationship Id="rId1" Type="http://schemas.openxmlformats.org/officeDocument/2006/relationships/themeOverride" Target="../theme/themeOverride10.xm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9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0.xlsx"/></Relationships>
</file>

<file path=ppt/charts/_rels/chart2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Office_Excel21.xlsx"/><Relationship Id="rId1" Type="http://schemas.openxmlformats.org/officeDocument/2006/relationships/themeOverride" Target="../theme/themeOverride11.xml"/></Relationships>
</file>

<file path=ppt/charts/_rels/chart2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Office_Excel22.xlsx"/><Relationship Id="rId1" Type="http://schemas.openxmlformats.org/officeDocument/2006/relationships/themeOverride" Target="../theme/themeOverride12.xml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3.xlsx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4.xlsx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depthPercent val="100"/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5495122979863082"/>
          <c:y val="9.0612516483675729E-2"/>
          <c:w val="0.82982605852848723"/>
          <c:h val="0.72531123678565634"/>
        </c:manualLayout>
      </c:layout>
      <c:pie3DChart>
        <c:varyColors val="1"/>
        <c:ser>
          <c:idx val="0"/>
          <c:order val="0"/>
          <c:dPt>
            <c:idx val="0"/>
            <c:spPr>
              <a:solidFill>
                <a:srgbClr val="FFC0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spPr>
              <a:solidFill>
                <a:srgbClr val="92D05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dLbl>
              <c:idx val="0"/>
              <c:layout>
                <c:manualLayout>
                  <c:x val="5.8538026313534434E-3"/>
                  <c:y val="-0.25372341107398322"/>
                </c:manualLayout>
              </c:layout>
              <c:dLblPos val="bestFit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1.9094078953537895E-2"/>
                  <c:y val="-0.14794109415193191"/>
                </c:manualLayout>
              </c:layout>
              <c:dLblPos val="bestFit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3.5353051938623994E-2"/>
                  <c:y val="-1.950370898959945E-3"/>
                </c:manualLayout>
              </c:layout>
              <c:dLblPos val="bestFit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Val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Лист3!$A$2:$C$2</c:f>
              <c:strCache>
                <c:ptCount val="3"/>
                <c:pt idx="0">
                  <c:v>Журналы</c:v>
                </c:pt>
                <c:pt idx="1">
                  <c:v>Газеты</c:v>
                </c:pt>
                <c:pt idx="2">
                  <c:v>Прочие</c:v>
                </c:pt>
              </c:strCache>
            </c:strRef>
          </c:cat>
          <c:val>
            <c:numRef>
              <c:f>Лист3!$A$3:$C$3</c:f>
              <c:numCache>
                <c:formatCode>0.0%</c:formatCode>
                <c:ptCount val="3"/>
                <c:pt idx="0">
                  <c:v>0.51200000000000001</c:v>
                </c:pt>
                <c:pt idx="1">
                  <c:v>0.41600000000000004</c:v>
                </c:pt>
                <c:pt idx="2">
                  <c:v>7.1999999999999995E-2</c:v>
                </c:pt>
              </c:numCache>
            </c:numRef>
          </c:val>
        </c:ser>
        <c:dLbls>
          <c:showVal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7213162938745748E-2"/>
          <c:y val="0.52390434879216308"/>
          <c:w val="0.21391582165088449"/>
          <c:h val="0.39061692420648925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Начало 2013 г.</c:v>
                </c:pt>
              </c:strCache>
            </c:strRef>
          </c:tx>
          <c:spPr>
            <a:solidFill>
              <a:schemeClr val="accent1"/>
            </a:solidFill>
            <a:ln w="19050">
              <a:solidFill>
                <a:schemeClr val="lt1"/>
              </a:solidFill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Журналы</c:v>
                </c:pt>
                <c:pt idx="1">
                  <c:v>Газеты</c:v>
                </c:pt>
                <c:pt idx="2">
                  <c:v>Прочие</c:v>
                </c:pt>
                <c:pt idx="3">
                  <c:v>Всего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31676</c:v>
                </c:pt>
                <c:pt idx="1">
                  <c:v>28347</c:v>
                </c:pt>
                <c:pt idx="2">
                  <c:v>4657</c:v>
                </c:pt>
                <c:pt idx="3">
                  <c:v>64680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chemeClr val="accent2"/>
            </a:solidFill>
            <a:ln w="19050">
              <a:solidFill>
                <a:schemeClr val="lt1"/>
              </a:solidFill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Журналы</c:v>
                </c:pt>
                <c:pt idx="1">
                  <c:v>Газеты</c:v>
                </c:pt>
                <c:pt idx="2">
                  <c:v>Прочие</c:v>
                </c:pt>
                <c:pt idx="3">
                  <c:v>Всего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31973</c:v>
                </c:pt>
                <c:pt idx="1">
                  <c:v>26932</c:v>
                </c:pt>
                <c:pt idx="2">
                  <c:v>4600</c:v>
                </c:pt>
                <c:pt idx="3">
                  <c:v>63518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1-е полугодие 2015 г.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/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Журналы</c:v>
                </c:pt>
                <c:pt idx="1">
                  <c:v>Газеты</c:v>
                </c:pt>
                <c:pt idx="2">
                  <c:v>Прочие</c:v>
                </c:pt>
                <c:pt idx="3">
                  <c:v>Всего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31714</c:v>
                </c:pt>
                <c:pt idx="1">
                  <c:v>25781</c:v>
                </c:pt>
                <c:pt idx="2">
                  <c:v>4473</c:v>
                </c:pt>
                <c:pt idx="3">
                  <c:v>61968</c:v>
                </c:pt>
              </c:numCache>
            </c:numRef>
          </c:val>
        </c:ser>
        <c:dLbls/>
        <c:overlap val="-41"/>
        <c:axId val="79998976"/>
        <c:axId val="80000512"/>
      </c:barChart>
      <c:catAx>
        <c:axId val="79998976"/>
        <c:scaling>
          <c:orientation val="minMax"/>
        </c:scaling>
        <c:axPos val="b"/>
        <c:numFmt formatCode="General" sourceLinked="1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80000512"/>
        <c:crosses val="autoZero"/>
        <c:auto val="1"/>
        <c:lblAlgn val="ctr"/>
        <c:lblOffset val="100"/>
      </c:catAx>
      <c:valAx>
        <c:axId val="80000512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bg1"/>
              </a:solidFill>
              <a:round/>
            </a:ln>
            <a:effectLst/>
          </c:spPr>
        </c:majorGridlines>
        <c:numFmt formatCode="General" sourceLinked="1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9998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Зарегистрированные в Москве печатные СМИ </a:t>
            </a:r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(по ареалу распространения - "Москва и МО" или "Москва и другие регионы")</a:t>
            </a:r>
          </a:p>
        </c:rich>
      </c:tx>
      <c:layout/>
      <c:spPr>
        <a:noFill/>
        <a:ln>
          <a:noFill/>
        </a:ln>
        <a:effectLst/>
      </c:spPr>
    </c:title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Всего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2312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Москва и Московская область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1302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Москва и другие регионы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203</c:v>
                </c:pt>
              </c:numCache>
            </c:numRef>
          </c:val>
        </c:ser>
        <c:dLbls/>
        <c:gapWidth val="219"/>
        <c:overlap val="-27"/>
        <c:axId val="79800192"/>
        <c:axId val="79801728"/>
      </c:barChart>
      <c:catAx>
        <c:axId val="79800192"/>
        <c:scaling>
          <c:orientation val="minMax"/>
        </c:scaling>
        <c:delete val="1"/>
        <c:axPos val="b"/>
        <c:numFmt formatCode="General" sourceLinked="1"/>
        <c:majorTickMark val="none"/>
        <c:tickLblPos val="none"/>
        <c:crossAx val="79801728"/>
        <c:crosses val="autoZero"/>
        <c:auto val="1"/>
        <c:lblAlgn val="ctr"/>
        <c:lblOffset val="100"/>
      </c:catAx>
      <c:valAx>
        <c:axId val="79801728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9800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Количество новых зарегистрированных СМИ в</a:t>
            </a:r>
            <a:r>
              <a:rPr lang="ru-RU" baseline="0"/>
              <a:t> столичном регионе</a:t>
            </a:r>
            <a:endParaRPr lang="ru-RU"/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 новых зарегистрированных СМИ (зарегистрировано впервые и внесены изменения)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2013</c:v>
                </c:pt>
                <c:pt idx="1">
                  <c:v>2014</c:v>
                </c:pt>
                <c:pt idx="2">
                  <c:v>1 полугодие 2015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185</c:v>
                </c:pt>
                <c:pt idx="1">
                  <c:v>161</c:v>
                </c:pt>
                <c:pt idx="2">
                  <c:v>41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Перерегистрировано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2013</c:v>
                </c:pt>
                <c:pt idx="1">
                  <c:v>2014</c:v>
                </c:pt>
                <c:pt idx="2">
                  <c:v>1 полугодие 2015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61</c:v>
                </c:pt>
                <c:pt idx="1">
                  <c:v>86</c:v>
                </c:pt>
                <c:pt idx="2">
                  <c:v>19</c:v>
                </c:pt>
              </c:numCache>
            </c:numRef>
          </c:val>
        </c:ser>
        <c:dLbls/>
        <c:axId val="80112640"/>
        <c:axId val="80114432"/>
      </c:barChart>
      <c:catAx>
        <c:axId val="80112640"/>
        <c:scaling>
          <c:orientation val="minMax"/>
        </c:scaling>
        <c:axPos val="b"/>
        <c:numFmt formatCode="General" sourceLinked="0"/>
        <c:tickLblPos val="nextTo"/>
        <c:spPr>
          <a:ln>
            <a:solidFill>
              <a:sysClr val="windowText" lastClr="000000"/>
            </a:solidFill>
          </a:ln>
        </c:spPr>
        <c:crossAx val="80114432"/>
        <c:crosses val="autoZero"/>
        <c:auto val="1"/>
        <c:lblAlgn val="ctr"/>
        <c:lblOffset val="100"/>
      </c:catAx>
      <c:valAx>
        <c:axId val="80114432"/>
        <c:scaling>
          <c:orientation val="minMax"/>
        </c:scaling>
        <c:axPos val="l"/>
        <c:majorGridlines>
          <c:spPr>
            <a:ln>
              <a:solidFill>
                <a:schemeClr val="bg1"/>
              </a:solidFill>
            </a:ln>
          </c:spPr>
        </c:majorGridlines>
        <c:numFmt formatCode="General" sourceLinked="1"/>
        <c:tickLblPos val="nextTo"/>
        <c:spPr>
          <a:ln>
            <a:solidFill>
              <a:schemeClr val="tx1"/>
            </a:solidFill>
          </a:ln>
        </c:spPr>
        <c:crossAx val="80112640"/>
        <c:crosses val="autoZero"/>
        <c:crossBetween val="between"/>
      </c:valAx>
      <c:spPr>
        <a:ln>
          <a:noFill/>
        </a:ln>
      </c:spPr>
    </c:plotArea>
    <c:legend>
      <c:legendPos val="b"/>
      <c:layout/>
    </c:legend>
    <c:plotVisOnly val="1"/>
    <c:dispBlanksAs val="gap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depthPercent val="100"/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5993772477591336"/>
          <c:y val="3.5058836055253131E-2"/>
          <c:w val="0.67752584646447889"/>
          <c:h val="0.48726414657630629"/>
        </c:manualLayout>
      </c:layout>
      <c:pie3DChart>
        <c:varyColors val="1"/>
        <c:ser>
          <c:idx val="0"/>
          <c:order val="0"/>
          <c:dPt>
            <c:idx val="0"/>
            <c:spPr>
              <a:solidFill>
                <a:srgbClr val="FFC0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spPr>
              <a:solidFill>
                <a:srgbClr val="92D05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dLbl>
              <c:idx val="0"/>
              <c:layout>
                <c:manualLayout>
                  <c:x val="1.9979808885588E-2"/>
                  <c:y val="-4.7221373551086916E-2"/>
                </c:manualLayout>
              </c:layout>
              <c:dLblPos val="bestFit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5.75938263931767E-2"/>
                  <c:y val="-9.5176461874606558E-2"/>
                </c:manualLayout>
              </c:layout>
              <c:dLblPos val="bestFit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2.4062689121509526E-2"/>
                  <c:y val="3.580620671777211E-4"/>
                </c:manualLayout>
              </c:layout>
              <c:dLblPos val="bestFit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Val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'2'!$A$2:$C$2</c:f>
              <c:strCache>
                <c:ptCount val="3"/>
                <c:pt idx="0">
                  <c:v>Доходы от реализации прессы в розницу (47,50 млрд. руб.)</c:v>
                </c:pt>
                <c:pt idx="1">
                  <c:v>Доходы от размещения рекламы (38,90 млрд. руб.)</c:v>
                </c:pt>
                <c:pt idx="2">
                  <c:v>Доходы от распространения по подписке (19,60 млрд. руб.)</c:v>
                </c:pt>
              </c:strCache>
            </c:strRef>
          </c:cat>
          <c:val>
            <c:numRef>
              <c:f>'2'!$A$3:$C$3</c:f>
              <c:numCache>
                <c:formatCode>0%</c:formatCode>
                <c:ptCount val="3"/>
                <c:pt idx="0">
                  <c:v>0.45</c:v>
                </c:pt>
                <c:pt idx="1">
                  <c:v>0.37000000000000005</c:v>
                </c:pt>
                <c:pt idx="2">
                  <c:v>0.18000000000000002</c:v>
                </c:pt>
              </c:numCache>
            </c:numRef>
          </c:val>
        </c:ser>
        <c:dLbls>
          <c:showVal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55419459566221041"/>
          <c:w val="0.86322283134428857"/>
          <c:h val="0.21554549494500619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6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Россия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2013</c:v>
                </c:pt>
                <c:pt idx="1">
                  <c:v>2014</c:v>
                </c:pt>
              </c:numCache>
            </c:num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2255</c:v>
                </c:pt>
                <c:pt idx="1">
                  <c:v>4027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ЦФО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2013</c:v>
                </c:pt>
                <c:pt idx="1">
                  <c:v>2014</c:v>
                </c:pt>
              </c:numCache>
            </c:num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867</c:v>
                </c:pt>
                <c:pt idx="1">
                  <c:v>1545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Москва и область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2013</c:v>
                </c:pt>
                <c:pt idx="1">
                  <c:v>2014</c:v>
                </c:pt>
              </c:numCache>
            </c:num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607</c:v>
                </c:pt>
                <c:pt idx="1">
                  <c:v>873</c:v>
                </c:pt>
              </c:numCache>
            </c:numRef>
          </c:val>
        </c:ser>
        <c:dLbls/>
        <c:axId val="80693504"/>
        <c:axId val="80703488"/>
      </c:barChart>
      <c:catAx>
        <c:axId val="80693504"/>
        <c:scaling>
          <c:orientation val="minMax"/>
        </c:scaling>
        <c:axPos val="b"/>
        <c:numFmt formatCode="General" sourceLinked="1"/>
        <c:tickLblPos val="nextTo"/>
        <c:crossAx val="80703488"/>
        <c:crosses val="autoZero"/>
        <c:auto val="1"/>
        <c:lblAlgn val="ctr"/>
        <c:lblOffset val="100"/>
      </c:catAx>
      <c:valAx>
        <c:axId val="80703488"/>
        <c:scaling>
          <c:orientation val="minMax"/>
        </c:scaling>
        <c:axPos val="l"/>
        <c:majorGridlines/>
        <c:numFmt formatCode="General" sourceLinked="1"/>
        <c:tickLblPos val="nextTo"/>
        <c:crossAx val="80693504"/>
        <c:crosses val="autoZero"/>
        <c:crossBetween val="between"/>
      </c:valAx>
    </c:plotArea>
    <c:legend>
      <c:legendPos val="r"/>
      <c:layout/>
    </c:legend>
    <c:plotVisOnly val="1"/>
    <c:dispBlanksAs val="gap"/>
  </c:chart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layout/>
    </c:title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% соотношение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Россия</c:v>
                </c:pt>
                <c:pt idx="1">
                  <c:v>ЦФО</c:v>
                </c:pt>
                <c:pt idx="2">
                  <c:v>Москва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62</c:v>
                </c:pt>
                <c:pt idx="1">
                  <c:v>24</c:v>
                </c:pt>
                <c:pt idx="2">
                  <c:v>14</c:v>
                </c:pt>
              </c:numCache>
            </c:numRef>
          </c:val>
        </c:ser>
        <c:dLbls/>
        <c:firstSliceAng val="0"/>
      </c:pieChart>
    </c:plotArea>
    <c:legend>
      <c:legendPos val="r"/>
      <c:layout/>
      <c:txPr>
        <a:bodyPr/>
        <a:lstStyle/>
        <a:p>
          <a:pPr>
            <a:defRPr sz="1000"/>
          </a:pPr>
          <a:endParaRPr lang="ru-RU"/>
        </a:p>
      </c:txPr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depthPercent val="100"/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0.19708392622322937"/>
          <c:w val="1"/>
          <c:h val="0.52504689572917129"/>
        </c:manualLayout>
      </c:layout>
      <c:pie3DChart>
        <c:varyColors val="1"/>
        <c:ser>
          <c:idx val="0"/>
          <c:order val="0"/>
          <c:dPt>
            <c:idx val="0"/>
            <c:spPr>
              <a:solidFill>
                <a:srgbClr val="FFC0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spPr>
              <a:solidFill>
                <a:srgbClr val="92D05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3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4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5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6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7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8"/>
            <c:spPr>
              <a:solidFill>
                <a:schemeClr val="accent3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dLbl>
              <c:idx val="0"/>
              <c:layout>
                <c:manualLayout>
                  <c:x val="-0.19486065651782702"/>
                  <c:y val="7.7623137205027698E-2"/>
                </c:manualLayout>
              </c:layout>
              <c:dLblPos val="bestFit"/>
              <c:showVal val="1"/>
              <c:showCatName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9406069796278458"/>
                  <c:y val="-0.24745371933454105"/>
                </c:manualLayout>
              </c:layout>
              <c:dLblPos val="bestFit"/>
              <c:showVal val="1"/>
              <c:showCatName val="1"/>
              <c:extLst>
                <c:ext xmlns:c15="http://schemas.microsoft.com/office/drawing/2012/chart" uri="{CE6537A1-D6FC-4f65-9D91-7224C49458BB}">
                  <c15:layout>
                    <c:manualLayout>
                      <c:w val="0.24518199668635851"/>
                      <c:h val="0.12929111006933947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0.12537268399299892"/>
                  <c:y val="-9.0608354186480555E-2"/>
                </c:manualLayout>
              </c:layout>
              <c:dLblPos val="bestFit"/>
              <c:showVal val="1"/>
              <c:showCatName val="1"/>
              <c:extLst>
                <c:ext xmlns:c15="http://schemas.microsoft.com/office/drawing/2012/chart" uri="{CE6537A1-D6FC-4f65-9D91-7224C49458BB}">
                  <c15:layout>
                    <c:manualLayout>
                      <c:w val="0.2033823540330871"/>
                      <c:h val="0.16204395104546021"/>
                    </c:manualLayout>
                  </c15:layout>
                </c:ext>
              </c:extLst>
            </c:dLbl>
            <c:dLbl>
              <c:idx val="3"/>
              <c:layout>
                <c:manualLayout>
                  <c:x val="1.6137377209188362E-2"/>
                  <c:y val="-6.0706849405902159E-2"/>
                </c:manualLayout>
              </c:layout>
              <c:dLblPos val="bestFit"/>
              <c:showVal val="1"/>
              <c:showCatName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9.717188789881491E-2"/>
                  <c:y val="-0.13649485164034691"/>
                </c:manualLayout>
              </c:layout>
              <c:dLblPos val="bestFit"/>
              <c:showVal val="1"/>
              <c:showCatName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3.1251792966912217E-2"/>
                  <c:y val="-0.14430230079188633"/>
                </c:manualLayout>
              </c:layout>
              <c:dLblPos val="bestFit"/>
              <c:showVal val="1"/>
              <c:showCatName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0.14142450503988233"/>
                  <c:y val="-5.9612565166486574E-2"/>
                </c:manualLayout>
              </c:layout>
              <c:dLblPos val="bestFit"/>
              <c:showVal val="1"/>
              <c:showCatName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0.27054208519436274"/>
                  <c:y val="-8.2937955606409264E-2"/>
                </c:manualLayout>
              </c:layout>
              <c:dLblPos val="bestFit"/>
              <c:showVal val="1"/>
              <c:showCatName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0.37459710978796251"/>
                  <c:y val="-3.7130874236150284E-3"/>
                </c:manualLayout>
              </c:layout>
              <c:dLblPos val="bestFit"/>
              <c:showVal val="1"/>
              <c:showCatName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Val val="1"/>
            <c:showCatName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'3'!$A$2:$I$2</c:f>
              <c:strCache>
                <c:ptCount val="9"/>
                <c:pt idx="0">
                  <c:v>Учебные и методические издания</c:v>
                </c:pt>
                <c:pt idx="1">
                  <c:v>Издания для детей и юношества</c:v>
                </c:pt>
                <c:pt idx="2">
                  <c:v>Литературно-художественные издания</c:v>
                </c:pt>
                <c:pt idx="3">
                  <c:v>Издания для широкого круга читателей</c:v>
                </c:pt>
                <c:pt idx="4">
                  <c:v>Религиозные издания</c:v>
                </c:pt>
                <c:pt idx="5">
                  <c:v>Прочие</c:v>
                </c:pt>
                <c:pt idx="6">
                  <c:v>Научные издания</c:v>
                </c:pt>
                <c:pt idx="7">
                  <c:v>Научно-популярные издания</c:v>
                </c:pt>
                <c:pt idx="8">
                  <c:v>Справочные издания</c:v>
                </c:pt>
              </c:strCache>
            </c:strRef>
          </c:cat>
          <c:val>
            <c:numRef>
              <c:f>'3'!$A$3:$I$3</c:f>
              <c:numCache>
                <c:formatCode>0.0%</c:formatCode>
                <c:ptCount val="9"/>
                <c:pt idx="0">
                  <c:v>0.441</c:v>
                </c:pt>
                <c:pt idx="1">
                  <c:v>0.221</c:v>
                </c:pt>
                <c:pt idx="2">
                  <c:v>0.15200000000000002</c:v>
                </c:pt>
                <c:pt idx="3">
                  <c:v>9.4000000000000014E-2</c:v>
                </c:pt>
                <c:pt idx="4">
                  <c:v>3.9000000000000007E-2</c:v>
                </c:pt>
                <c:pt idx="5">
                  <c:v>2.0000000000000004E-2</c:v>
                </c:pt>
                <c:pt idx="6">
                  <c:v>1.4E-2</c:v>
                </c:pt>
                <c:pt idx="7">
                  <c:v>1.0000000000000002E-2</c:v>
                </c:pt>
                <c:pt idx="8">
                  <c:v>9.0000000000000028E-3</c:v>
                </c:pt>
              </c:numCache>
            </c:numRef>
          </c:val>
        </c:ser>
        <c:dLbls>
          <c:showVal val="1"/>
        </c:dLbls>
      </c:pie3DChart>
      <c:spPr>
        <a:noFill/>
        <a:ln>
          <a:noFill/>
        </a:ln>
        <a:effectLst/>
      </c:spPr>
    </c:plotArea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depthPercent val="100"/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0.17138231475989041"/>
          <c:w val="1"/>
          <c:h val="0.61353358646311984"/>
        </c:manualLayout>
      </c:layout>
      <c:pie3DChart>
        <c:varyColors val="1"/>
        <c:ser>
          <c:idx val="0"/>
          <c:order val="0"/>
          <c:dPt>
            <c:idx val="0"/>
            <c:spPr>
              <a:solidFill>
                <a:srgbClr val="FFC0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spPr>
              <a:solidFill>
                <a:srgbClr val="92D05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3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4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5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6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7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8"/>
            <c:spPr>
              <a:solidFill>
                <a:schemeClr val="accent3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9"/>
            <c:spPr>
              <a:solidFill>
                <a:schemeClr val="accent4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0"/>
            <c:spPr>
              <a:solidFill>
                <a:schemeClr val="accent5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dLbl>
              <c:idx val="4"/>
              <c:layout>
                <c:manualLayout>
                  <c:x val="-9.2072539258381339E-3"/>
                  <c:y val="2.1202056940038475E-2"/>
                </c:manualLayout>
              </c:layout>
              <c:dLblPos val="bestFit"/>
              <c:showVal val="1"/>
              <c:showCatName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3.1111813013265956E-2"/>
                  <c:y val="-1.4817157987241583E-2"/>
                </c:manualLayout>
              </c:layout>
              <c:dLblPos val="bestFit"/>
              <c:showVal val="1"/>
              <c:showCatName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2.0334101543501466E-3"/>
                  <c:y val="-7.134376442032489E-2"/>
                </c:manualLayout>
              </c:layout>
              <c:dLblPos val="bestFit"/>
              <c:showVal val="1"/>
              <c:showCatName val="1"/>
              <c:extLst>
                <c:ext xmlns:c15="http://schemas.microsoft.com/office/drawing/2012/chart" uri="{CE6537A1-D6FC-4f65-9D91-7224C49458BB}">
                  <c15:layout>
                    <c:manualLayout>
                      <c:w val="0.31829162450595089"/>
                      <c:h val="9.7272131004486909E-2"/>
                    </c:manualLayout>
                  </c15:layout>
                </c:ext>
              </c:extLst>
            </c:dLbl>
            <c:dLbl>
              <c:idx val="7"/>
              <c:layout>
                <c:manualLayout>
                  <c:x val="-3.008318472263374E-2"/>
                  <c:y val="-0.12925780470072359"/>
                </c:manualLayout>
              </c:layout>
              <c:dLblPos val="bestFit"/>
              <c:showVal val="1"/>
              <c:showCatName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0.14537340884061292"/>
                  <c:y val="-2.3496978282427569E-2"/>
                </c:manualLayout>
              </c:layout>
              <c:dLblPos val="bestFit"/>
              <c:showVal val="1"/>
              <c:showCatName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Val val="1"/>
            <c:showCatName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'4'!$A$2:$K$2</c:f>
              <c:strCache>
                <c:ptCount val="11"/>
                <c:pt idx="0">
                  <c:v>Прочие</c:v>
                </c:pt>
                <c:pt idx="1">
                  <c:v>Просвещение</c:v>
                </c:pt>
                <c:pt idx="2">
                  <c:v>Эксмо</c:v>
                </c:pt>
                <c:pt idx="3">
                  <c:v>АСТ</c:v>
                </c:pt>
                <c:pt idx="4">
                  <c:v>Фламинго</c:v>
                </c:pt>
                <c:pt idx="5">
                  <c:v>Эгмонт Россия Лтд</c:v>
                </c:pt>
                <c:pt idx="6">
                  <c:v>ИГ Азбука-Аттикус</c:v>
                </c:pt>
                <c:pt idx="7">
                  <c:v>Экзамен</c:v>
                </c:pt>
                <c:pt idx="8">
                  <c:v>Вентана-Граф</c:v>
                </c:pt>
                <c:pt idx="9">
                  <c:v>Дрофа</c:v>
                </c:pt>
                <c:pt idx="10">
                  <c:v>Росмэн</c:v>
                </c:pt>
              </c:strCache>
            </c:strRef>
          </c:cat>
          <c:val>
            <c:numRef>
              <c:f>'4'!$A$3:$K$3</c:f>
              <c:numCache>
                <c:formatCode>0.00%</c:formatCode>
                <c:ptCount val="11"/>
                <c:pt idx="0">
                  <c:v>0.40090000000000003</c:v>
                </c:pt>
                <c:pt idx="1">
                  <c:v>0.1641</c:v>
                </c:pt>
                <c:pt idx="2">
                  <c:v>0.115</c:v>
                </c:pt>
                <c:pt idx="3">
                  <c:v>9.2200000000000004E-2</c:v>
                </c:pt>
                <c:pt idx="4">
                  <c:v>5.0800000000000005E-2</c:v>
                </c:pt>
                <c:pt idx="5">
                  <c:v>4.2900000000000008E-2</c:v>
                </c:pt>
                <c:pt idx="6">
                  <c:v>3.4500000000000003E-2</c:v>
                </c:pt>
                <c:pt idx="7">
                  <c:v>3.3000000000000002E-2</c:v>
                </c:pt>
                <c:pt idx="8">
                  <c:v>2.5399999999999999E-2</c:v>
                </c:pt>
                <c:pt idx="9">
                  <c:v>2.1100000000000001E-2</c:v>
                </c:pt>
                <c:pt idx="10">
                  <c:v>2.0299999999999999E-2</c:v>
                </c:pt>
              </c:numCache>
            </c:numRef>
          </c:val>
        </c:ser>
        <c:dLbls>
          <c:showVal val="1"/>
        </c:dLbls>
      </c:pie3DChart>
      <c:spPr>
        <a:noFill/>
        <a:ln>
          <a:noFill/>
        </a:ln>
        <a:effectLst/>
      </c:spPr>
    </c:plotArea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otX val="30"/>
      <c:depthPercent val="100"/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6.6745223115582092E-2"/>
          <c:w val="1"/>
          <c:h val="0.64979461050944676"/>
        </c:manualLayout>
      </c:layout>
      <c:pie3DChart>
        <c:varyColors val="1"/>
        <c:ser>
          <c:idx val="0"/>
          <c:order val="0"/>
          <c:dPt>
            <c:idx val="0"/>
            <c:spPr>
              <a:solidFill>
                <a:srgbClr val="00B0F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spPr>
              <a:solidFill>
                <a:srgbClr val="92D05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spPr>
              <a:solidFill>
                <a:schemeClr val="accent1">
                  <a:lumMod val="40000"/>
                  <a:lumOff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3"/>
            <c:spPr>
              <a:solidFill>
                <a:schemeClr val="accent5">
                  <a:lumMod val="75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4"/>
            <c:spPr>
              <a:solidFill>
                <a:srgbClr val="FF00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5"/>
            <c:spPr>
              <a:solidFill>
                <a:srgbClr val="FFC0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6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7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dLbl>
              <c:idx val="0"/>
              <c:layout>
                <c:manualLayout>
                  <c:x val="-0.16298501798276266"/>
                  <c:y val="8.3722992750877565E-2"/>
                </c:manualLayout>
              </c:layout>
              <c:dLblPos val="bestFit"/>
              <c:showCatName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2.2888321938487936E-2"/>
                  <c:y val="5.0606221689259739E-2"/>
                </c:manualLayout>
              </c:layout>
              <c:dLblPos val="bestFit"/>
              <c:showCatName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2.9074263623359832E-2"/>
                  <c:y val="0.1034116075712132"/>
                </c:manualLayout>
              </c:layout>
              <c:dLblPos val="bestFit"/>
              <c:showCatName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0.15445548773770981"/>
                  <c:y val="7.5158350462617915E-2"/>
                </c:manualLayout>
              </c:layout>
              <c:dLblPos val="bestFit"/>
              <c:showCatName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0.23057150047720856"/>
                  <c:y val="-0.10080023021018247"/>
                </c:manualLayout>
              </c:layout>
              <c:dLblPos val="bestFit"/>
              <c:showCatName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CatName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'5'!$A$2:$H$2</c:f>
              <c:strCache>
                <c:ptCount val="6"/>
                <c:pt idx="0">
                  <c:v>АСТ; 18,63% (16,08%)</c:v>
                </c:pt>
                <c:pt idx="1">
                  <c:v>Эксмо; 17,79% (18,43%)</c:v>
                </c:pt>
                <c:pt idx="2">
                  <c:v>Азбука-Аттикус ИГ; 7,86% (5,47%)</c:v>
                </c:pt>
                <c:pt idx="3">
                  <c:v>Просвещение; 2,78% (1,89%)</c:v>
                </c:pt>
                <c:pt idx="4">
                  <c:v>Рипол Классик; 2,39% (1,42%)</c:v>
                </c:pt>
                <c:pt idx="5">
                  <c:v>Прочие; 50,55%</c:v>
                </c:pt>
              </c:strCache>
            </c:strRef>
          </c:cat>
          <c:val>
            <c:numRef>
              <c:f>'5'!$A$3:$H$3</c:f>
              <c:numCache>
                <c:formatCode>0.00%</c:formatCode>
                <c:ptCount val="8"/>
                <c:pt idx="0">
                  <c:v>0.18630000000000002</c:v>
                </c:pt>
                <c:pt idx="1">
                  <c:v>0.17790000000000003</c:v>
                </c:pt>
                <c:pt idx="2">
                  <c:v>7.8600000000000003E-2</c:v>
                </c:pt>
                <c:pt idx="3">
                  <c:v>2.7800000000000002E-2</c:v>
                </c:pt>
                <c:pt idx="4">
                  <c:v>2.3900000000000001E-2</c:v>
                </c:pt>
                <c:pt idx="5">
                  <c:v>0.50549999999999984</c:v>
                </c:pt>
              </c:numCache>
            </c:numRef>
          </c:val>
        </c:ser>
        <c:dLbls>
          <c:showVal val="1"/>
        </c:dLbls>
      </c:pie3DChart>
      <c:spPr>
        <a:noFill/>
        <a:ln>
          <a:noFill/>
        </a:ln>
        <a:effectLst/>
      </c:spPr>
    </c:plotArea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depthPercent val="100"/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0.251824760881662"/>
          <c:w val="1"/>
          <c:h val="0.62181844133599773"/>
        </c:manualLayout>
      </c:layout>
      <c:pie3DChart>
        <c:varyColors val="1"/>
        <c:ser>
          <c:idx val="0"/>
          <c:order val="0"/>
          <c:dPt>
            <c:idx val="0"/>
            <c:spPr>
              <a:solidFill>
                <a:srgbClr val="FFC0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spPr>
              <a:solidFill>
                <a:srgbClr val="92D05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3"/>
            <c:spPr>
              <a:solidFill>
                <a:srgbClr val="B88472">
                  <a:lumMod val="75000"/>
                </a:srgb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4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5"/>
            <c:spPr>
              <a:solidFill>
                <a:srgbClr val="FF00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6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7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dLbl>
              <c:idx val="0"/>
              <c:layout>
                <c:manualLayout>
                  <c:x val="-0.11314013033960818"/>
                  <c:y val="-0.15808878104481874"/>
                </c:manualLayout>
              </c:layout>
              <c:dLblPos val="bestFit"/>
              <c:showCatName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4535930684136444"/>
                  <c:y val="0"/>
                </c:manualLayout>
              </c:layout>
              <c:dLblPos val="bestFit"/>
              <c:showCatName val="1"/>
              <c:extLst>
                <c:ext xmlns:c15="http://schemas.microsoft.com/office/drawing/2012/chart" uri="{CE6537A1-D6FC-4f65-9D91-7224C49458BB}">
                  <c15:layout>
                    <c:manualLayout>
                      <c:w val="0.39876903176814299"/>
                      <c:h val="0.14275264059377676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2.1959403778090591E-2"/>
                  <c:y val="0.13334427633457047"/>
                </c:manualLayout>
              </c:layout>
              <c:dLblPos val="bestFit"/>
              <c:showCatName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4.5226201972674591E-3"/>
                  <c:y val="3.8247216671424507E-2"/>
                </c:manualLayout>
              </c:layout>
              <c:dLblPos val="bestFit"/>
              <c:showCatName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2.9798276381989307E-2"/>
                  <c:y val="-0.1182895613283852"/>
                </c:manualLayout>
              </c:layout>
              <c:dLblPos val="bestFit"/>
              <c:showCatName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4.9915699232441837E-2"/>
                  <c:y val="-5.1666428775335428E-2"/>
                </c:manualLayout>
              </c:layout>
              <c:dLblPos val="bestFit"/>
              <c:showCatName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CatName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'6'!$A$2:$H$2</c:f>
              <c:strCache>
                <c:ptCount val="6"/>
                <c:pt idx="0">
                  <c:v>Книжные магазины (сети); 35,4% (40,0%)</c:v>
                </c:pt>
                <c:pt idx="1">
                  <c:v>Интернет-магазины; 17,7% (10,9%)</c:v>
                </c:pt>
                <c:pt idx="2">
                  <c:v>Прочее; 12,5% (15,6%)</c:v>
                </c:pt>
                <c:pt idx="3">
                  <c:v>Библиотеки; 3,0% (2,0%)</c:v>
                </c:pt>
                <c:pt idx="4">
                  <c:v>Непрофильный ритейл (FMCG, детские товары и пр.); 24,3% (28,4%)</c:v>
                </c:pt>
                <c:pt idx="5">
                  <c:v>Киосковые сети; 2,7% (2,5%)</c:v>
                </c:pt>
              </c:strCache>
            </c:strRef>
          </c:cat>
          <c:val>
            <c:numRef>
              <c:f>'6'!$A$3:$H$3</c:f>
              <c:numCache>
                <c:formatCode>0.0%</c:formatCode>
                <c:ptCount val="8"/>
                <c:pt idx="0">
                  <c:v>0.35400000000000004</c:v>
                </c:pt>
                <c:pt idx="1">
                  <c:v>0.17700000000000002</c:v>
                </c:pt>
                <c:pt idx="2">
                  <c:v>7.8600000000000003E-2</c:v>
                </c:pt>
                <c:pt idx="3">
                  <c:v>2.7800000000000002E-2</c:v>
                </c:pt>
                <c:pt idx="4">
                  <c:v>0.24300000000000002</c:v>
                </c:pt>
                <c:pt idx="5">
                  <c:v>2.7000000000000003E-2</c:v>
                </c:pt>
              </c:numCache>
            </c:numRef>
          </c:val>
        </c:ser>
        <c:dLbls>
          <c:showVal val="1"/>
        </c:dLbls>
      </c:pie3DChart>
      <c:spPr>
        <a:noFill/>
        <a:ln>
          <a:noFill/>
        </a:ln>
        <a:effectLst/>
      </c:spPr>
    </c:plotArea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depthPercent val="100"/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1516306422199921"/>
          <c:y val="0.17914152708265968"/>
          <c:w val="0.68589170518855702"/>
          <c:h val="0.65378331275294643"/>
        </c:manualLayout>
      </c:layout>
      <c:pie3DChart>
        <c:varyColors val="1"/>
        <c:ser>
          <c:idx val="0"/>
          <c:order val="0"/>
          <c:dPt>
            <c:idx val="0"/>
            <c:spPr>
              <a:solidFill>
                <a:srgbClr val="7030A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spPr>
              <a:solidFill>
                <a:srgbClr val="92D05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dLbl>
              <c:idx val="0"/>
              <c:layout>
                <c:manualLayout>
                  <c:x val="0.11338921952529719"/>
                  <c:y val="-8.2403784975441277E-2"/>
                </c:manualLayout>
              </c:layout>
              <c:dLblPos val="bestFit"/>
              <c:showVal val="1"/>
              <c:showCatName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25010559945715943"/>
                  <c:y val="5.0638836536198925E-2"/>
                </c:manualLayout>
              </c:layout>
              <c:dLblPos val="bestFit"/>
              <c:showVal val="1"/>
              <c:showCatName val="1"/>
              <c:extLst>
                <c:ext xmlns:c15="http://schemas.microsoft.com/office/drawing/2012/chart" uri="{CE6537A1-D6FC-4f65-9D91-7224C49458BB}">
                  <c15:layout>
                    <c:manualLayout>
                      <c:w val="0.24495511669658887"/>
                      <c:h val="0.18883864227085856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Val val="1"/>
            <c:showCatName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'7'!$A$2:$C$2</c:f>
              <c:strCache>
                <c:ptCount val="2"/>
                <c:pt idx="0">
                  <c:v>Подписка</c:v>
                </c:pt>
                <c:pt idx="1">
                  <c:v>Розничное распространение</c:v>
                </c:pt>
              </c:strCache>
            </c:strRef>
          </c:cat>
          <c:val>
            <c:numRef>
              <c:f>'7'!$A$3:$C$3</c:f>
              <c:numCache>
                <c:formatCode>0%</c:formatCode>
                <c:ptCount val="3"/>
                <c:pt idx="0">
                  <c:v>1.0000000000000002E-2</c:v>
                </c:pt>
                <c:pt idx="1">
                  <c:v>0.99</c:v>
                </c:pt>
              </c:numCache>
            </c:numRef>
          </c:val>
        </c:ser>
        <c:dLbls>
          <c:showVal val="1"/>
        </c:dLbls>
      </c:pie3DChart>
      <c:spPr>
        <a:noFill/>
        <a:ln>
          <a:noFill/>
        </a:ln>
        <a:effectLst/>
      </c:spPr>
    </c:plotArea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depthPercent val="100"/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9.3908135016961602E-2"/>
          <c:y val="0.14889890037598524"/>
          <c:w val="0.73003912807252769"/>
          <c:h val="0.69480168722350255"/>
        </c:manualLayout>
      </c:layout>
      <c:pie3DChart>
        <c:varyColors val="1"/>
        <c:ser>
          <c:idx val="0"/>
          <c:order val="0"/>
          <c:dPt>
            <c:idx val="0"/>
            <c:spPr>
              <a:solidFill>
                <a:srgbClr val="7030A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spPr>
              <a:solidFill>
                <a:srgbClr val="92D05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dLbl>
              <c:idx val="0"/>
              <c:layout>
                <c:manualLayout>
                  <c:x val="-3.2724198833310757E-2"/>
                  <c:y val="-0.12566047575588768"/>
                </c:manualLayout>
              </c:layout>
              <c:dLblPos val="bestFit"/>
              <c:showVal val="1"/>
              <c:showCatName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7.9728584190797688E-2"/>
                  <c:y val="0.19123662158798641"/>
                </c:manualLayout>
              </c:layout>
              <c:dLblPos val="bestFit"/>
              <c:showVal val="1"/>
              <c:showCatName val="1"/>
              <c:extLst>
                <c:ext xmlns:c15="http://schemas.microsoft.com/office/drawing/2012/chart" uri="{CE6537A1-D6FC-4f65-9D91-7224C49458BB}">
                  <c15:layout>
                    <c:manualLayout>
                      <c:w val="0.28327807564760688"/>
                      <c:h val="0.17780842943665479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Val val="1"/>
            <c:showCatName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'7 (2)'!$A$2:$C$2</c:f>
              <c:strCache>
                <c:ptCount val="2"/>
                <c:pt idx="0">
                  <c:v>Подписка</c:v>
                </c:pt>
                <c:pt idx="1">
                  <c:v>Розничное распространение</c:v>
                </c:pt>
              </c:strCache>
            </c:strRef>
          </c:cat>
          <c:val>
            <c:numRef>
              <c:f>'7 (2)'!$A$3:$C$3</c:f>
              <c:numCache>
                <c:formatCode>0%</c:formatCode>
                <c:ptCount val="3"/>
                <c:pt idx="0">
                  <c:v>0.33000000000000007</c:v>
                </c:pt>
                <c:pt idx="1">
                  <c:v>0.67000000000000015</c:v>
                </c:pt>
              </c:numCache>
            </c:numRef>
          </c:val>
        </c:ser>
        <c:dLbls>
          <c:showVal val="1"/>
        </c:dLbls>
      </c:pie3DChart>
      <c:spPr>
        <a:noFill/>
        <a:ln>
          <a:noFill/>
        </a:ln>
        <a:effectLst/>
      </c:spPr>
    </c:plotArea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2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depthPercent val="100"/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2306156803833393"/>
          <c:y val="0.21728935219388623"/>
          <c:w val="0.71266008322307639"/>
          <c:h val="0.59531514205040814"/>
        </c:manualLayout>
      </c:layout>
      <c:pie3DChart>
        <c:varyColors val="1"/>
        <c:ser>
          <c:idx val="0"/>
          <c:order val="0"/>
          <c:dPt>
            <c:idx val="0"/>
            <c:spPr>
              <a:solidFill>
                <a:srgbClr val="7030A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spPr>
              <a:solidFill>
                <a:srgbClr val="92D05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3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dLbl>
              <c:idx val="0"/>
              <c:layout>
                <c:manualLayout>
                  <c:x val="6.0792158359216142E-2"/>
                  <c:y val="-9.871098228271747E-3"/>
                </c:manualLayout>
              </c:layout>
              <c:showVal val="1"/>
              <c:showCatName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6.7254302662023049E-2"/>
                  <c:y val="0.19673139390748973"/>
                </c:manualLayout>
              </c:layout>
              <c:showVal val="1"/>
              <c:showCatName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4.4108814298411299E-2"/>
                  <c:y val="9.6127578118578638E-2"/>
                </c:manualLayout>
              </c:layout>
              <c:showVal val="1"/>
              <c:showCatName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7.3392413469210507E-2"/>
                  <c:y val="-5.5485820139957551E-2"/>
                </c:manualLayout>
              </c:layout>
              <c:showVal val="1"/>
              <c:showCatName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Val val="1"/>
            <c:showCatName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'8'!$A$2:$D$2</c:f>
              <c:strCache>
                <c:ptCount val="4"/>
                <c:pt idx="0">
                  <c:v>Остальные объекты</c:v>
                </c:pt>
                <c:pt idx="1">
                  <c:v>Киоски, павильоны прессы</c:v>
                </c:pt>
                <c:pt idx="2">
                  <c:v>Сети FMCG, АЗС</c:v>
                </c:pt>
                <c:pt idx="3">
                  <c:v>Лотки, стенды, вендинг</c:v>
                </c:pt>
              </c:strCache>
            </c:strRef>
          </c:cat>
          <c:val>
            <c:numRef>
              <c:f>'8'!$A$3:$D$3</c:f>
              <c:numCache>
                <c:formatCode>0.0%</c:formatCode>
                <c:ptCount val="4"/>
                <c:pt idx="0">
                  <c:v>6.0000000000000005E-2</c:v>
                </c:pt>
                <c:pt idx="1">
                  <c:v>0.38200000000000006</c:v>
                </c:pt>
                <c:pt idx="2">
                  <c:v>0.38300000000000006</c:v>
                </c:pt>
                <c:pt idx="3">
                  <c:v>0.17500000000000002</c:v>
                </c:pt>
              </c:numCache>
            </c:numRef>
          </c:val>
        </c:ser>
        <c:dLbls>
          <c:showVal val="1"/>
        </c:dLbls>
      </c:pie3DChart>
      <c:spPr>
        <a:noFill/>
        <a:ln>
          <a:noFill/>
        </a:ln>
        <a:effectLst/>
      </c:spPr>
    </c:plotArea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2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depthPercent val="100"/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5389136055589789"/>
          <c:y val="0.18146923069153939"/>
          <c:w val="0.66496020644170872"/>
          <c:h val="0.630648362303179"/>
        </c:manualLayout>
      </c:layout>
      <c:pie3DChart>
        <c:varyColors val="1"/>
        <c:ser>
          <c:idx val="0"/>
          <c:order val="0"/>
          <c:dPt>
            <c:idx val="0"/>
            <c:spPr>
              <a:solidFill>
                <a:srgbClr val="7030A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spPr>
              <a:solidFill>
                <a:srgbClr val="92D05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3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dLbl>
              <c:idx val="0"/>
              <c:layout>
                <c:manualLayout>
                  <c:x val="6.0322842916443645E-2"/>
                  <c:y val="-4.2835139529951223E-2"/>
                </c:manualLayout>
              </c:layout>
              <c:showVal val="1"/>
              <c:showCatName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0932560523578189E-2"/>
                  <c:y val="0.13596898324428602"/>
                </c:manualLayout>
              </c:layout>
              <c:showVal val="1"/>
              <c:showCatName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2.5165133167021846E-3"/>
                  <c:y val="0.23112053206209413"/>
                </c:manualLayout>
              </c:layout>
              <c:showVal val="1"/>
              <c:showCatName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9.5552388118491927E-2"/>
                  <c:y val="-4.4675844098130503E-2"/>
                </c:manualLayout>
              </c:layout>
              <c:showVal val="1"/>
              <c:showCatName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Val val="1"/>
            <c:showCatName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'9'!$A$2:$D$2</c:f>
              <c:strCache>
                <c:ptCount val="4"/>
                <c:pt idx="0">
                  <c:v>Остальные объекты</c:v>
                </c:pt>
                <c:pt idx="1">
                  <c:v>Киоски, павильоны прессы</c:v>
                </c:pt>
                <c:pt idx="2">
                  <c:v>Сети FMCG, АЗС</c:v>
                </c:pt>
                <c:pt idx="3">
                  <c:v>Лотки, стенды, вендинг</c:v>
                </c:pt>
              </c:strCache>
            </c:strRef>
          </c:cat>
          <c:val>
            <c:numRef>
              <c:f>'9'!$A$3:$D$3</c:f>
              <c:numCache>
                <c:formatCode>0.0%</c:formatCode>
                <c:ptCount val="4"/>
                <c:pt idx="0">
                  <c:v>6.5000000000000002E-2</c:v>
                </c:pt>
                <c:pt idx="1">
                  <c:v>0.46500000000000002</c:v>
                </c:pt>
                <c:pt idx="2">
                  <c:v>0.38800000000000007</c:v>
                </c:pt>
                <c:pt idx="3">
                  <c:v>8.2000000000000003E-2</c:v>
                </c:pt>
              </c:numCache>
            </c:numRef>
          </c:val>
        </c:ser>
        <c:dLbls>
          <c:showVal val="1"/>
        </c:dLbls>
      </c:pie3DChart>
      <c:spPr>
        <a:noFill/>
        <a:ln>
          <a:noFill/>
        </a:ln>
        <a:effectLst/>
      </c:spPr>
    </c:plotArea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2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7"/>
  <c:chart>
    <c:autoTitleDeleted val="1"/>
    <c:view3D>
      <c:rAngAx val="1"/>
    </c:view3D>
    <c:plotArea>
      <c:layout>
        <c:manualLayout>
          <c:layoutTarget val="inner"/>
          <c:xMode val="edge"/>
          <c:yMode val="edge"/>
          <c:x val="1.793525809273957E-5"/>
          <c:y val="2.9651037338683652E-2"/>
          <c:w val="0.99204286964129451"/>
          <c:h val="0.72945161843775164"/>
        </c:manualLayout>
      </c:layout>
      <c:bar3D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Lbls>
            <c:dLbl>
              <c:idx val="0"/>
              <c:layout>
                <c:manualLayout>
                  <c:x val="4.6353697428221634E-3"/>
                  <c:y val="-0.22883535306896371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4.6353697428221634E-3"/>
                  <c:y val="-0.22872212928831118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4.6353697428221634E-3"/>
                  <c:y val="-0.24025550097265219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3.465145442524379E-4"/>
                  <c:y val="-0.24674142590055489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3.5241625181878147E-4"/>
                  <c:y val="-0.27766097961593561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2.5242446362330794E-4"/>
                  <c:y val="-0.30765771221101135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2.4439814133308171E-3"/>
                  <c:y val="-0.31737035719422185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2.5227974959777052E-4"/>
                  <c:y val="-0.41318553342178677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2.3675964554007202E-3"/>
                  <c:y val="-0.3184808333270277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4.6352011226059534E-3"/>
                  <c:y val="-0.32114427295825176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4.9377057904351025E-3"/>
                  <c:y val="-0.33768409114419901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>
                <c:manualLayout>
                  <c:x val="2.4439814133308895E-3"/>
                  <c:y val="-0.35236943626542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2"/>
              <c:layout>
                <c:manualLayout>
                  <c:x val="4.4829370673942969E-3"/>
                  <c:y val="-0.33906264586629242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layout>
                <c:manualLayout>
                  <c:x val="4.2871689964078833E-3"/>
                  <c:y val="-0.3258652946089089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4"/>
              <c:layout>
                <c:manualLayout>
                  <c:x val="4.2829534910033794E-3"/>
                  <c:y val="-0.32185988509836427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5"/>
              <c:layout>
                <c:manualLayout>
                  <c:x val="1.2848860473010065E-2"/>
                  <c:y val="-0.31273512069213394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6"/>
              <c:layout>
                <c:manualLayout>
                  <c:x val="4.2829534910033794E-3"/>
                  <c:y val="-0.30040571329089627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Лист1!$A$2:$A$18</c:f>
              <c:strCache>
                <c:ptCount val="17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2015F</c:v>
                </c:pt>
                <c:pt idx="15">
                  <c:v>2016F</c:v>
                </c:pt>
                <c:pt idx="16">
                  <c:v>2020F</c:v>
                </c:pt>
              </c:strCache>
            </c:strRef>
          </c:cat>
          <c:val>
            <c:numRef>
              <c:f>Лист1!$B$2:$B$18</c:f>
              <c:numCache>
                <c:formatCode>General</c:formatCode>
                <c:ptCount val="17"/>
                <c:pt idx="0">
                  <c:v>38</c:v>
                </c:pt>
                <c:pt idx="1">
                  <c:v>39</c:v>
                </c:pt>
                <c:pt idx="2">
                  <c:v>40</c:v>
                </c:pt>
                <c:pt idx="3">
                  <c:v>45</c:v>
                </c:pt>
                <c:pt idx="4">
                  <c:v>52</c:v>
                </c:pt>
                <c:pt idx="5">
                  <c:v>57</c:v>
                </c:pt>
                <c:pt idx="6">
                  <c:v>57</c:v>
                </c:pt>
                <c:pt idx="7">
                  <c:v>74</c:v>
                </c:pt>
                <c:pt idx="8">
                  <c:v>63</c:v>
                </c:pt>
                <c:pt idx="9">
                  <c:v>63</c:v>
                </c:pt>
                <c:pt idx="10">
                  <c:v>68</c:v>
                </c:pt>
                <c:pt idx="11">
                  <c:v>69</c:v>
                </c:pt>
                <c:pt idx="12">
                  <c:v>68.8</c:v>
                </c:pt>
                <c:pt idx="13">
                  <c:v>67.099999999999994</c:v>
                </c:pt>
                <c:pt idx="14">
                  <c:v>66.5</c:v>
                </c:pt>
                <c:pt idx="15">
                  <c:v>65.7</c:v>
                </c:pt>
                <c:pt idx="16">
                  <c:v>60.4</c:v>
                </c:pt>
              </c:numCache>
            </c:numRef>
          </c:val>
        </c:ser>
        <c:dLbls/>
        <c:shape val="cylinder"/>
        <c:axId val="84303232"/>
        <c:axId val="84309120"/>
        <c:axId val="0"/>
      </c:bar3DChart>
      <c:catAx>
        <c:axId val="84303232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400" b="0" i="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84309120"/>
        <c:crosses val="autoZero"/>
        <c:auto val="1"/>
        <c:lblAlgn val="ctr"/>
        <c:lblOffset val="100"/>
        <c:tickLblSkip val="1"/>
      </c:catAx>
      <c:valAx>
        <c:axId val="84309120"/>
        <c:scaling>
          <c:orientation val="minMax"/>
        </c:scaling>
        <c:delete val="1"/>
        <c:axPos val="l"/>
        <c:numFmt formatCode="General" sourceLinked="1"/>
        <c:tickLblPos val="none"/>
        <c:crossAx val="84303232"/>
        <c:crosses val="autoZero"/>
        <c:crossBetween val="between"/>
      </c:valAx>
    </c:plotArea>
    <c:plotVisOnly val="1"/>
    <c:dispBlanksAs val="gap"/>
  </c:chart>
  <c:spPr>
    <a:ln>
      <a:noFill/>
    </a:ln>
  </c:spPr>
  <c:externalData r:id="rId1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7"/>
  <c:chart>
    <c:autoTitleDeleted val="1"/>
    <c:view3D>
      <c:rAngAx val="1"/>
    </c:view3D>
    <c:plotArea>
      <c:layout>
        <c:manualLayout>
          <c:layoutTarget val="inner"/>
          <c:xMode val="edge"/>
          <c:yMode val="edge"/>
          <c:x val="6.6655864537853465E-2"/>
          <c:y val="2.9651037338683451E-2"/>
          <c:w val="0.90923778729607529"/>
          <c:h val="0.83682441376631522"/>
        </c:manualLayout>
      </c:layout>
      <c:bar3D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Lbls>
            <c:dLbl>
              <c:idx val="0"/>
              <c:layout>
                <c:manualLayout>
                  <c:x val="4.6354575452987965E-3"/>
                  <c:y val="-0.29630230034478827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1.7954106219038443E-3"/>
                  <c:y val="-0.295174717240684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4.6354575452987965E-3"/>
                  <c:y val="-0.307384215820175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4.6293811344322033E-3"/>
                  <c:y val="-0.33124369646160534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4.6354575452987965E-3"/>
                  <c:y val="-0.37085035224575474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2.525086293473766E-4"/>
                  <c:y val="-0.39684153609856282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6.7311441375294424E-3"/>
                  <c:y val="-0.4025492201824038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2.3959625625575012E-3"/>
                  <c:y val="-0.42562772355345663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4.5090344414344492E-3"/>
                  <c:y val="-0.40163094276823175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4.6354575452987965E-3"/>
                  <c:y val="-0.39194029452593798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7.0791906479104024E-3"/>
                  <c:y val="-0.40177075251243016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>
                <c:manualLayout>
                  <c:x val="2.4438986927277292E-3"/>
                  <c:y val="-0.38634985767624791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2"/>
              <c:layout>
                <c:manualLayout>
                  <c:x val="8.7658978319031695E-3"/>
                  <c:y val="-0.37667073305978527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layout>
                <c:manualLayout>
                  <c:x val="1.2861736334405243E-2"/>
                  <c:y val="-0.36619718309859156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4"/>
              <c:layout>
                <c:manualLayout>
                  <c:x val="1.9292604501607725E-2"/>
                  <c:y val="-0.33802816901409266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5"/>
              <c:layout>
                <c:manualLayout>
                  <c:x val="2.357984994640944E-2"/>
                  <c:y val="-0.31924882629107981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6"/>
              <c:layout>
                <c:manualLayout>
                  <c:x val="2.9980674437023482E-2"/>
                  <c:y val="-0.31430238145362155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Лист1!$A$2:$A$18</c:f>
              <c:strCache>
                <c:ptCount val="17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2015F</c:v>
                </c:pt>
                <c:pt idx="15">
                  <c:v>2016F</c:v>
                </c:pt>
                <c:pt idx="16">
                  <c:v>2020F</c:v>
                </c:pt>
              </c:strCache>
            </c:strRef>
          </c:cat>
          <c:val>
            <c:numRef>
              <c:f>Лист1!$B$2:$B$18</c:f>
              <c:numCache>
                <c:formatCode>_-* #,##0.0_р_._-;\-* #,##0.0_р_._-;_-* "-"??_р_._-;_-@_-</c:formatCode>
                <c:ptCount val="17"/>
                <c:pt idx="0">
                  <c:v>11.4</c:v>
                </c:pt>
                <c:pt idx="1">
                  <c:v>11.310000000000002</c:v>
                </c:pt>
                <c:pt idx="2">
                  <c:v>11.200000000000001</c:v>
                </c:pt>
                <c:pt idx="3">
                  <c:v>12.600000000000001</c:v>
                </c:pt>
                <c:pt idx="4">
                  <c:v>14.040000000000001</c:v>
                </c:pt>
                <c:pt idx="5">
                  <c:v>15.39</c:v>
                </c:pt>
                <c:pt idx="6">
                  <c:v>15.39</c:v>
                </c:pt>
                <c:pt idx="7">
                  <c:v>18</c:v>
                </c:pt>
                <c:pt idx="8">
                  <c:v>15.12</c:v>
                </c:pt>
                <c:pt idx="9">
                  <c:v>15.12</c:v>
                </c:pt>
                <c:pt idx="10">
                  <c:v>15.4</c:v>
                </c:pt>
                <c:pt idx="11">
                  <c:v>15.2</c:v>
                </c:pt>
                <c:pt idx="12">
                  <c:v>14.9</c:v>
                </c:pt>
                <c:pt idx="13">
                  <c:v>14.6</c:v>
                </c:pt>
                <c:pt idx="14">
                  <c:v>14.5</c:v>
                </c:pt>
                <c:pt idx="15">
                  <c:v>14.1</c:v>
                </c:pt>
                <c:pt idx="16">
                  <c:v>13</c:v>
                </c:pt>
              </c:numCache>
            </c:numRef>
          </c:val>
        </c:ser>
        <c:dLbls/>
        <c:shape val="cylinder"/>
        <c:axId val="84417152"/>
        <c:axId val="84451712"/>
        <c:axId val="0"/>
      </c:bar3DChart>
      <c:catAx>
        <c:axId val="84417152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84451712"/>
        <c:crosses val="autoZero"/>
        <c:auto val="1"/>
        <c:lblAlgn val="ctr"/>
        <c:lblOffset val="100"/>
      </c:catAx>
      <c:valAx>
        <c:axId val="84451712"/>
        <c:scaling>
          <c:orientation val="minMax"/>
        </c:scaling>
        <c:delete val="1"/>
        <c:axPos val="l"/>
        <c:numFmt formatCode="_-* #,##0.0_р_._-;\-* #,##0.0_р_._-;_-* &quot;-&quot;??_р_._-;_-@_-" sourceLinked="1"/>
        <c:tickLblPos val="none"/>
        <c:crossAx val="84417152"/>
        <c:crosses val="autoZero"/>
        <c:crossBetween val="between"/>
      </c:valAx>
    </c:plotArea>
    <c:plotVisOnly val="1"/>
    <c:dispBlanksAs val="gap"/>
  </c:chart>
  <c:spPr>
    <a:ln>
      <a:noFill/>
    </a:ln>
  </c:spPr>
  <c:externalData r:id="rId1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Лист4!$B$1</c:f>
              <c:strCache>
                <c:ptCount val="1"/>
                <c:pt idx="0">
                  <c:v>Население</c:v>
                </c:pt>
              </c:strCache>
            </c:strRef>
          </c:tx>
          <c:cat>
            <c:strRef>
              <c:f>Лист4!$A$2:$A$12</c:f>
              <c:strCache>
                <c:ptCount val="11"/>
                <c:pt idx="0">
                  <c:v>ЦАО</c:v>
                </c:pt>
                <c:pt idx="1">
                  <c:v>ЮВАО</c:v>
                </c:pt>
                <c:pt idx="2">
                  <c:v>СВАО</c:v>
                </c:pt>
                <c:pt idx="3">
                  <c:v>САО</c:v>
                </c:pt>
                <c:pt idx="4">
                  <c:v>ЗАО</c:v>
                </c:pt>
                <c:pt idx="5">
                  <c:v>ЗелАО</c:v>
                </c:pt>
                <c:pt idx="6">
                  <c:v>ЮЗАО</c:v>
                </c:pt>
                <c:pt idx="7">
                  <c:v>СЗАО</c:v>
                </c:pt>
                <c:pt idx="8">
                  <c:v>ВАО</c:v>
                </c:pt>
                <c:pt idx="9">
                  <c:v>ЮАО</c:v>
                </c:pt>
                <c:pt idx="10">
                  <c:v>ТиНАО</c:v>
                </c:pt>
              </c:strCache>
            </c:strRef>
          </c:cat>
          <c:val>
            <c:numRef>
              <c:f>Лист4!$B$2:$B$12</c:f>
            </c:numRef>
          </c:val>
        </c:ser>
        <c:ser>
          <c:idx val="1"/>
          <c:order val="1"/>
          <c:tx>
            <c:strRef>
              <c:f>Лист4!$C$1</c:f>
              <c:strCache>
                <c:ptCount val="1"/>
                <c:pt idx="0">
                  <c:v>Функционирующие киоски                             (данные сплошного мониторинга)                                2015 год     </c:v>
                </c:pt>
              </c:strCache>
            </c:strRef>
          </c:tx>
          <c:cat>
            <c:strRef>
              <c:f>Лист4!$A$2:$A$12</c:f>
              <c:strCache>
                <c:ptCount val="11"/>
                <c:pt idx="0">
                  <c:v>ЦАО</c:v>
                </c:pt>
                <c:pt idx="1">
                  <c:v>ЮВАО</c:v>
                </c:pt>
                <c:pt idx="2">
                  <c:v>СВАО</c:v>
                </c:pt>
                <c:pt idx="3">
                  <c:v>САО</c:v>
                </c:pt>
                <c:pt idx="4">
                  <c:v>ЗАО</c:v>
                </c:pt>
                <c:pt idx="5">
                  <c:v>ЗелАО</c:v>
                </c:pt>
                <c:pt idx="6">
                  <c:v>ЮЗАО</c:v>
                </c:pt>
                <c:pt idx="7">
                  <c:v>СЗАО</c:v>
                </c:pt>
                <c:pt idx="8">
                  <c:v>ВАО</c:v>
                </c:pt>
                <c:pt idx="9">
                  <c:v>ЮАО</c:v>
                </c:pt>
                <c:pt idx="10">
                  <c:v>ТиНАО</c:v>
                </c:pt>
              </c:strCache>
            </c:strRef>
          </c:cat>
          <c:val>
            <c:numRef>
              <c:f>Лист4!$C$2:$C$12</c:f>
            </c:numRef>
          </c:val>
        </c:ser>
        <c:ser>
          <c:idx val="2"/>
          <c:order val="2"/>
          <c:tx>
            <c:strRef>
              <c:f>Лист4!$D$1</c:f>
              <c:strCache>
                <c:ptCount val="1"/>
                <c:pt idx="0">
                  <c:v>Показатель обеспеченности 2015 год (кол-во жителей на 1 киоск) </c:v>
                </c:pt>
              </c:strCache>
            </c:strRef>
          </c:tx>
          <c:cat>
            <c:strRef>
              <c:f>Лист4!$A$2:$A$12</c:f>
              <c:strCache>
                <c:ptCount val="11"/>
                <c:pt idx="0">
                  <c:v>ЦАО</c:v>
                </c:pt>
                <c:pt idx="1">
                  <c:v>ЮВАО</c:v>
                </c:pt>
                <c:pt idx="2">
                  <c:v>СВАО</c:v>
                </c:pt>
                <c:pt idx="3">
                  <c:v>САО</c:v>
                </c:pt>
                <c:pt idx="4">
                  <c:v>ЗАО</c:v>
                </c:pt>
                <c:pt idx="5">
                  <c:v>ЗелАО</c:v>
                </c:pt>
                <c:pt idx="6">
                  <c:v>ЮЗАО</c:v>
                </c:pt>
                <c:pt idx="7">
                  <c:v>СЗАО</c:v>
                </c:pt>
                <c:pt idx="8">
                  <c:v>ВАО</c:v>
                </c:pt>
                <c:pt idx="9">
                  <c:v>ЮАО</c:v>
                </c:pt>
                <c:pt idx="10">
                  <c:v>ТиНАО</c:v>
                </c:pt>
              </c:strCache>
            </c:strRef>
          </c:cat>
          <c:val>
            <c:numRef>
              <c:f>Лист4!$D$2:$D$12</c:f>
              <c:numCache>
                <c:formatCode>#,##0</c:formatCode>
                <c:ptCount val="11"/>
                <c:pt idx="0">
                  <c:v>4971.8300653594779</c:v>
                </c:pt>
                <c:pt idx="1">
                  <c:v>7103.4322916666688</c:v>
                </c:pt>
                <c:pt idx="2">
                  <c:v>8713.8385093167708</c:v>
                </c:pt>
                <c:pt idx="3">
                  <c:v>7285.8227848101278</c:v>
                </c:pt>
                <c:pt idx="4">
                  <c:v>9081.3783783783765</c:v>
                </c:pt>
                <c:pt idx="5">
                  <c:v>5812.2250000000004</c:v>
                </c:pt>
                <c:pt idx="6">
                  <c:v>10880.846153846152</c:v>
                </c:pt>
                <c:pt idx="7">
                  <c:v>7310.5522388059717</c:v>
                </c:pt>
                <c:pt idx="8">
                  <c:v>7872.8157894736851</c:v>
                </c:pt>
                <c:pt idx="9">
                  <c:v>8114.3456221198167</c:v>
                </c:pt>
                <c:pt idx="10">
                  <c:v>10057.034482758625</c:v>
                </c:pt>
              </c:numCache>
            </c:numRef>
          </c:val>
        </c:ser>
        <c:ser>
          <c:idx val="3"/>
          <c:order val="3"/>
          <c:tx>
            <c:strRef>
              <c:f>Лист4!$E$1</c:f>
              <c:strCache>
                <c:ptCount val="1"/>
                <c:pt idx="0">
                  <c:v>Предполагаемые Киоски    2016 год</c:v>
                </c:pt>
              </c:strCache>
            </c:strRef>
          </c:tx>
          <c:cat>
            <c:strRef>
              <c:f>Лист4!$A$2:$A$12</c:f>
              <c:strCache>
                <c:ptCount val="11"/>
                <c:pt idx="0">
                  <c:v>ЦАО</c:v>
                </c:pt>
                <c:pt idx="1">
                  <c:v>ЮВАО</c:v>
                </c:pt>
                <c:pt idx="2">
                  <c:v>СВАО</c:v>
                </c:pt>
                <c:pt idx="3">
                  <c:v>САО</c:v>
                </c:pt>
                <c:pt idx="4">
                  <c:v>ЗАО</c:v>
                </c:pt>
                <c:pt idx="5">
                  <c:v>ЗелАО</c:v>
                </c:pt>
                <c:pt idx="6">
                  <c:v>ЮЗАО</c:v>
                </c:pt>
                <c:pt idx="7">
                  <c:v>СЗАО</c:v>
                </c:pt>
                <c:pt idx="8">
                  <c:v>ВАО</c:v>
                </c:pt>
                <c:pt idx="9">
                  <c:v>ЮАО</c:v>
                </c:pt>
                <c:pt idx="10">
                  <c:v>ТиНАО</c:v>
                </c:pt>
              </c:strCache>
            </c:strRef>
          </c:cat>
          <c:val>
            <c:numRef>
              <c:f>Лист4!$E$2:$E$12</c:f>
            </c:numRef>
          </c:val>
        </c:ser>
        <c:ser>
          <c:idx val="4"/>
          <c:order val="4"/>
          <c:tx>
            <c:strRef>
              <c:f>Лист4!$F$1</c:f>
              <c:strCache>
                <c:ptCount val="1"/>
                <c:pt idx="0">
                  <c:v>Пресс-стенды</c:v>
                </c:pt>
              </c:strCache>
            </c:strRef>
          </c:tx>
          <c:cat>
            <c:strRef>
              <c:f>Лист4!$A$2:$A$12</c:f>
              <c:strCache>
                <c:ptCount val="11"/>
                <c:pt idx="0">
                  <c:v>ЦАО</c:v>
                </c:pt>
                <c:pt idx="1">
                  <c:v>ЮВАО</c:v>
                </c:pt>
                <c:pt idx="2">
                  <c:v>СВАО</c:v>
                </c:pt>
                <c:pt idx="3">
                  <c:v>САО</c:v>
                </c:pt>
                <c:pt idx="4">
                  <c:v>ЗАО</c:v>
                </c:pt>
                <c:pt idx="5">
                  <c:v>ЗелАО</c:v>
                </c:pt>
                <c:pt idx="6">
                  <c:v>ЮЗАО</c:v>
                </c:pt>
                <c:pt idx="7">
                  <c:v>СЗАО</c:v>
                </c:pt>
                <c:pt idx="8">
                  <c:v>ВАО</c:v>
                </c:pt>
                <c:pt idx="9">
                  <c:v>ЮАО</c:v>
                </c:pt>
                <c:pt idx="10">
                  <c:v>ТиНАО</c:v>
                </c:pt>
              </c:strCache>
            </c:strRef>
          </c:cat>
          <c:val>
            <c:numRef>
              <c:f>Лист4!$F$2:$F$12</c:f>
            </c:numRef>
          </c:val>
        </c:ser>
        <c:ser>
          <c:idx val="5"/>
          <c:order val="5"/>
          <c:tx>
            <c:strRef>
              <c:f>Лист4!$G$1</c:f>
              <c:strCache>
                <c:ptCount val="1"/>
                <c:pt idx="0">
                  <c:v>Показатель обеспеченности 2016 год (кол-во жителей на 1 киоск) </c:v>
                </c:pt>
              </c:strCache>
            </c:strRef>
          </c:tx>
          <c:cat>
            <c:strRef>
              <c:f>Лист4!$A$2:$A$12</c:f>
              <c:strCache>
                <c:ptCount val="11"/>
                <c:pt idx="0">
                  <c:v>ЦАО</c:v>
                </c:pt>
                <c:pt idx="1">
                  <c:v>ЮВАО</c:v>
                </c:pt>
                <c:pt idx="2">
                  <c:v>СВАО</c:v>
                </c:pt>
                <c:pt idx="3">
                  <c:v>САО</c:v>
                </c:pt>
                <c:pt idx="4">
                  <c:v>ЗАО</c:v>
                </c:pt>
                <c:pt idx="5">
                  <c:v>ЗелАО</c:v>
                </c:pt>
                <c:pt idx="6">
                  <c:v>ЮЗАО</c:v>
                </c:pt>
                <c:pt idx="7">
                  <c:v>СЗАО</c:v>
                </c:pt>
                <c:pt idx="8">
                  <c:v>ВАО</c:v>
                </c:pt>
                <c:pt idx="9">
                  <c:v>ЮАО</c:v>
                </c:pt>
                <c:pt idx="10">
                  <c:v>ТиНАО</c:v>
                </c:pt>
              </c:strCache>
            </c:strRef>
          </c:cat>
          <c:val>
            <c:numRef>
              <c:f>Лист4!$G$2:$G$12</c:f>
              <c:numCache>
                <c:formatCode>0</c:formatCode>
                <c:ptCount val="11"/>
                <c:pt idx="0">
                  <c:v>4971.8300653594779</c:v>
                </c:pt>
                <c:pt idx="1">
                  <c:v>4941.5181159420281</c:v>
                </c:pt>
                <c:pt idx="2">
                  <c:v>6180.2995594713666</c:v>
                </c:pt>
                <c:pt idx="3">
                  <c:v>5093.6283185840712</c:v>
                </c:pt>
                <c:pt idx="4">
                  <c:v>5743.7777777777765</c:v>
                </c:pt>
                <c:pt idx="5">
                  <c:v>4744.6734693877552</c:v>
                </c:pt>
                <c:pt idx="6">
                  <c:v>6640.8920187793437</c:v>
                </c:pt>
                <c:pt idx="7">
                  <c:v>5353.0819672131147</c:v>
                </c:pt>
                <c:pt idx="8">
                  <c:v>6447.5646551724139</c:v>
                </c:pt>
                <c:pt idx="9">
                  <c:v>6570.1977611940301</c:v>
                </c:pt>
                <c:pt idx="10">
                  <c:v>8578.058823529409</c:v>
                </c:pt>
              </c:numCache>
            </c:numRef>
          </c:val>
        </c:ser>
        <c:ser>
          <c:idx val="6"/>
          <c:order val="6"/>
          <c:tx>
            <c:strRef>
              <c:f>Лист4!$H$1</c:f>
              <c:strCache>
                <c:ptCount val="1"/>
                <c:pt idx="0">
                  <c:v>Предполагаемые киоски+Пресс-стенды          2016 год</c:v>
                </c:pt>
              </c:strCache>
            </c:strRef>
          </c:tx>
          <c:cat>
            <c:strRef>
              <c:f>Лист4!$A$2:$A$12</c:f>
              <c:strCache>
                <c:ptCount val="11"/>
                <c:pt idx="0">
                  <c:v>ЦАО</c:v>
                </c:pt>
                <c:pt idx="1">
                  <c:v>ЮВАО</c:v>
                </c:pt>
                <c:pt idx="2">
                  <c:v>СВАО</c:v>
                </c:pt>
                <c:pt idx="3">
                  <c:v>САО</c:v>
                </c:pt>
                <c:pt idx="4">
                  <c:v>ЗАО</c:v>
                </c:pt>
                <c:pt idx="5">
                  <c:v>ЗелАО</c:v>
                </c:pt>
                <c:pt idx="6">
                  <c:v>ЮЗАО</c:v>
                </c:pt>
                <c:pt idx="7">
                  <c:v>СЗАО</c:v>
                </c:pt>
                <c:pt idx="8">
                  <c:v>ВАО</c:v>
                </c:pt>
                <c:pt idx="9">
                  <c:v>ЮАО</c:v>
                </c:pt>
                <c:pt idx="10">
                  <c:v>ТиНАО</c:v>
                </c:pt>
              </c:strCache>
            </c:strRef>
          </c:cat>
          <c:val>
            <c:numRef>
              <c:f>Лист4!$H$2:$H$12</c:f>
            </c:numRef>
          </c:val>
        </c:ser>
        <c:ser>
          <c:idx val="7"/>
          <c:order val="7"/>
          <c:tx>
            <c:strRef>
              <c:f>Лист4!$I$1</c:f>
              <c:strCache>
                <c:ptCount val="1"/>
                <c:pt idx="0">
                  <c:v>Показатель обеспеченности 2016 год  (кол-во жителей на 1 киоск+пресстенд) </c:v>
                </c:pt>
              </c:strCache>
            </c:strRef>
          </c:tx>
          <c:cat>
            <c:strRef>
              <c:f>Лист4!$A$2:$A$12</c:f>
              <c:strCache>
                <c:ptCount val="11"/>
                <c:pt idx="0">
                  <c:v>ЦАО</c:v>
                </c:pt>
                <c:pt idx="1">
                  <c:v>ЮВАО</c:v>
                </c:pt>
                <c:pt idx="2">
                  <c:v>СВАО</c:v>
                </c:pt>
                <c:pt idx="3">
                  <c:v>САО</c:v>
                </c:pt>
                <c:pt idx="4">
                  <c:v>ЗАО</c:v>
                </c:pt>
                <c:pt idx="5">
                  <c:v>ЗелАО</c:v>
                </c:pt>
                <c:pt idx="6">
                  <c:v>ЮЗАО</c:v>
                </c:pt>
                <c:pt idx="7">
                  <c:v>СЗАО</c:v>
                </c:pt>
                <c:pt idx="8">
                  <c:v>ВАО</c:v>
                </c:pt>
                <c:pt idx="9">
                  <c:v>ЮАО</c:v>
                </c:pt>
                <c:pt idx="10">
                  <c:v>ТиНАО</c:v>
                </c:pt>
              </c:strCache>
            </c:strRef>
          </c:cat>
          <c:val>
            <c:numRef>
              <c:f>Лист4!$I$2:$I$12</c:f>
              <c:numCache>
                <c:formatCode>#,##0</c:formatCode>
                <c:ptCount val="11"/>
                <c:pt idx="0">
                  <c:v>2766.1454545454549</c:v>
                </c:pt>
                <c:pt idx="1">
                  <c:v>3852.7090395480227</c:v>
                </c:pt>
                <c:pt idx="2">
                  <c:v>5395.876923076924</c:v>
                </c:pt>
                <c:pt idx="3">
                  <c:v>4377.0342205323204</c:v>
                </c:pt>
                <c:pt idx="4">
                  <c:v>5015.0895522388055</c:v>
                </c:pt>
                <c:pt idx="5">
                  <c:v>4744.6734693877552</c:v>
                </c:pt>
                <c:pt idx="6">
                  <c:v>5033.8434163701068</c:v>
                </c:pt>
                <c:pt idx="7">
                  <c:v>4849.5742574257429</c:v>
                </c:pt>
                <c:pt idx="8">
                  <c:v>5731.1685823754797</c:v>
                </c:pt>
                <c:pt idx="9">
                  <c:v>5468.3633540372684</c:v>
                </c:pt>
                <c:pt idx="10">
                  <c:v>8578.058823529409</c:v>
                </c:pt>
              </c:numCache>
            </c:numRef>
          </c:val>
        </c:ser>
        <c:ser>
          <c:idx val="8"/>
          <c:order val="8"/>
          <c:tx>
            <c:strRef>
              <c:f>Лист4!$J$1</c:f>
              <c:strCache>
                <c:ptCount val="1"/>
                <c:pt idx="0">
                  <c:v>Др.типы НТО</c:v>
                </c:pt>
              </c:strCache>
            </c:strRef>
          </c:tx>
          <c:cat>
            <c:strRef>
              <c:f>Лист4!$A$2:$A$12</c:f>
              <c:strCache>
                <c:ptCount val="11"/>
                <c:pt idx="0">
                  <c:v>ЦАО</c:v>
                </c:pt>
                <c:pt idx="1">
                  <c:v>ЮВАО</c:v>
                </c:pt>
                <c:pt idx="2">
                  <c:v>СВАО</c:v>
                </c:pt>
                <c:pt idx="3">
                  <c:v>САО</c:v>
                </c:pt>
                <c:pt idx="4">
                  <c:v>ЗАО</c:v>
                </c:pt>
                <c:pt idx="5">
                  <c:v>ЗелАО</c:v>
                </c:pt>
                <c:pt idx="6">
                  <c:v>ЮЗАО</c:v>
                </c:pt>
                <c:pt idx="7">
                  <c:v>СЗАО</c:v>
                </c:pt>
                <c:pt idx="8">
                  <c:v>ВАО</c:v>
                </c:pt>
                <c:pt idx="9">
                  <c:v>ЮАО</c:v>
                </c:pt>
                <c:pt idx="10">
                  <c:v>ТиНАО</c:v>
                </c:pt>
              </c:strCache>
            </c:strRef>
          </c:cat>
          <c:val>
            <c:numRef>
              <c:f>Лист4!$J$2:$J$12</c:f>
            </c:numRef>
          </c:val>
        </c:ser>
        <c:ser>
          <c:idx val="9"/>
          <c:order val="9"/>
          <c:tx>
            <c:strRef>
              <c:f>Лист4!$K$1</c:f>
              <c:strCache>
                <c:ptCount val="1"/>
                <c:pt idx="0">
                  <c:v>Все типы НТО 2016 год </c:v>
                </c:pt>
              </c:strCache>
            </c:strRef>
          </c:tx>
          <c:cat>
            <c:strRef>
              <c:f>Лист4!$A$2:$A$12</c:f>
              <c:strCache>
                <c:ptCount val="11"/>
                <c:pt idx="0">
                  <c:v>ЦАО</c:v>
                </c:pt>
                <c:pt idx="1">
                  <c:v>ЮВАО</c:v>
                </c:pt>
                <c:pt idx="2">
                  <c:v>СВАО</c:v>
                </c:pt>
                <c:pt idx="3">
                  <c:v>САО</c:v>
                </c:pt>
                <c:pt idx="4">
                  <c:v>ЗАО</c:v>
                </c:pt>
                <c:pt idx="5">
                  <c:v>ЗелАО</c:v>
                </c:pt>
                <c:pt idx="6">
                  <c:v>ЮЗАО</c:v>
                </c:pt>
                <c:pt idx="7">
                  <c:v>СЗАО</c:v>
                </c:pt>
                <c:pt idx="8">
                  <c:v>ВАО</c:v>
                </c:pt>
                <c:pt idx="9">
                  <c:v>ЮАО</c:v>
                </c:pt>
                <c:pt idx="10">
                  <c:v>ТиНАО</c:v>
                </c:pt>
              </c:strCache>
            </c:strRef>
          </c:cat>
          <c:val>
            <c:numRef>
              <c:f>Лист4!$K$2:$K$12</c:f>
            </c:numRef>
          </c:val>
        </c:ser>
        <c:ser>
          <c:idx val="10"/>
          <c:order val="10"/>
          <c:tx>
            <c:strRef>
              <c:f>Лист4!$L$1</c:f>
              <c:strCache>
                <c:ptCount val="1"/>
                <c:pt idx="0">
                  <c:v>Показатель обеспеченности всеми форматами розничной торговли печатной продукцией 2016 год (кол-во жителей на 1 объект) </c:v>
                </c:pt>
              </c:strCache>
            </c:strRef>
          </c:tx>
          <c:cat>
            <c:strRef>
              <c:f>Лист4!$A$2:$A$12</c:f>
              <c:strCache>
                <c:ptCount val="11"/>
                <c:pt idx="0">
                  <c:v>ЦАО</c:v>
                </c:pt>
                <c:pt idx="1">
                  <c:v>ЮВАО</c:v>
                </c:pt>
                <c:pt idx="2">
                  <c:v>СВАО</c:v>
                </c:pt>
                <c:pt idx="3">
                  <c:v>САО</c:v>
                </c:pt>
                <c:pt idx="4">
                  <c:v>ЗАО</c:v>
                </c:pt>
                <c:pt idx="5">
                  <c:v>ЗелАО</c:v>
                </c:pt>
                <c:pt idx="6">
                  <c:v>ЮЗАО</c:v>
                </c:pt>
                <c:pt idx="7">
                  <c:v>СЗАО</c:v>
                </c:pt>
                <c:pt idx="8">
                  <c:v>ВАО</c:v>
                </c:pt>
                <c:pt idx="9">
                  <c:v>ЮАО</c:v>
                </c:pt>
                <c:pt idx="10">
                  <c:v>ТиНАО</c:v>
                </c:pt>
              </c:strCache>
            </c:strRef>
          </c:cat>
          <c:val>
            <c:numRef>
              <c:f>Лист4!$L$2:$L$12</c:f>
              <c:numCache>
                <c:formatCode>#,##0</c:formatCode>
                <c:ptCount val="11"/>
                <c:pt idx="0">
                  <c:v>1172.0955315870569</c:v>
                </c:pt>
                <c:pt idx="1">
                  <c:v>2199.7725806451613</c:v>
                </c:pt>
                <c:pt idx="2">
                  <c:v>2667.1634980988588</c:v>
                </c:pt>
                <c:pt idx="3">
                  <c:v>2403.2567849686843</c:v>
                </c:pt>
                <c:pt idx="4">
                  <c:v>2682.7225548902202</c:v>
                </c:pt>
                <c:pt idx="5">
                  <c:v>2980.6282051282042</c:v>
                </c:pt>
                <c:pt idx="6">
                  <c:v>2361.4524207011686</c:v>
                </c:pt>
                <c:pt idx="7">
                  <c:v>2683.8739726027407</c:v>
                </c:pt>
                <c:pt idx="8">
                  <c:v>2967.9265873015875</c:v>
                </c:pt>
                <c:pt idx="9">
                  <c:v>2651.8268072289152</c:v>
                </c:pt>
                <c:pt idx="10">
                  <c:v>2916.54</c:v>
                </c:pt>
              </c:numCache>
            </c:numRef>
          </c:val>
        </c:ser>
        <c:dLbls/>
        <c:shape val="box"/>
        <c:axId val="79667968"/>
        <c:axId val="79669504"/>
        <c:axId val="0"/>
      </c:bar3DChart>
      <c:catAx>
        <c:axId val="79667968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79669504"/>
        <c:crosses val="autoZero"/>
        <c:auto val="1"/>
        <c:lblAlgn val="ctr"/>
        <c:lblOffset val="100"/>
      </c:catAx>
      <c:valAx>
        <c:axId val="79669504"/>
        <c:scaling>
          <c:orientation val="minMax"/>
        </c:scaling>
        <c:axPos val="l"/>
        <c:majorGridlines/>
        <c:numFmt formatCode="#,##0" sourceLinked="1"/>
        <c:tickLblPos val="nextTo"/>
        <c:crossAx val="79667968"/>
        <c:crosses val="autoZero"/>
        <c:crossBetween val="between"/>
      </c:valAx>
    </c:plotArea>
    <c:legend>
      <c:legendPos val="r"/>
      <c:txPr>
        <a:bodyPr/>
        <a:lstStyle/>
        <a:p>
          <a:pPr>
            <a:defRPr sz="1200" b="0"/>
          </a:pPr>
          <a:endParaRPr lang="ru-RU"/>
        </a:p>
      </c:txPr>
    </c:legend>
    <c:plotVisOnly val="1"/>
    <c:dispBlanksAs val="gap"/>
  </c:chart>
  <c:externalData r:id="rId1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lrMapOvr bg1="lt1" tx1="dk1" bg2="lt2" tx2="dk2" accent1="accent1" accent2="accent2" accent3="accent3" accent4="accent4" accent5="accent5" accent6="accent6" hlink="hlink" folHlink="folHlink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Лист4!$B$1</c:f>
              <c:strCache>
                <c:ptCount val="1"/>
                <c:pt idx="0">
                  <c:v>ООО "Пресс-Логистик"</c:v>
                </c:pt>
              </c:strCache>
            </c:strRef>
          </c:tx>
          <c:cat>
            <c:strRef>
              <c:f>Лист4!$A$2:$A$4</c:f>
              <c:strCache>
                <c:ptCount val="3"/>
                <c:pt idx="0">
                  <c:v>Аутсорсинг логистики</c:v>
                </c:pt>
                <c:pt idx="1">
                  <c:v>Логистика специализированных торговых точек</c:v>
                </c:pt>
                <c:pt idx="2">
                  <c:v>Логистика неспециализированных торговых точек</c:v>
                </c:pt>
              </c:strCache>
            </c:strRef>
          </c:cat>
          <c:val>
            <c:numRef>
              <c:f>Лист4!$B$2:$B$4</c:f>
              <c:numCache>
                <c:formatCode>General</c:formatCode>
                <c:ptCount val="3"/>
                <c:pt idx="0" formatCode="#,##0">
                  <c:v>47</c:v>
                </c:pt>
                <c:pt idx="2" formatCode="#,##0">
                  <c:v>36</c:v>
                </c:pt>
              </c:numCache>
            </c:numRef>
          </c:val>
        </c:ser>
        <c:ser>
          <c:idx val="1"/>
          <c:order val="1"/>
          <c:tx>
            <c:strRef>
              <c:f>Лист4!$C$1</c:f>
              <c:strCache>
                <c:ptCount val="1"/>
                <c:pt idx="0">
                  <c:v>Предполагаемые Киоски    2016 год</c:v>
                </c:pt>
              </c:strCache>
            </c:strRef>
          </c:tx>
          <c:cat>
            <c:strRef>
              <c:f>Лист4!$A$2:$A$4</c:f>
              <c:strCache>
                <c:ptCount val="3"/>
                <c:pt idx="0">
                  <c:v>Аутсорсинг логистики</c:v>
                </c:pt>
                <c:pt idx="1">
                  <c:v>Логистика специализированных торговых точек</c:v>
                </c:pt>
                <c:pt idx="2">
                  <c:v>Логистика неспециализированных торговых точек</c:v>
                </c:pt>
              </c:strCache>
            </c:strRef>
          </c:cat>
          <c:val>
            <c:numRef>
              <c:f>Лист4!$C$2:$C$4</c:f>
            </c:numRef>
          </c:val>
        </c:ser>
        <c:ser>
          <c:idx val="2"/>
          <c:order val="2"/>
          <c:tx>
            <c:strRef>
              <c:f>Лист4!$D$1</c:f>
              <c:strCache>
                <c:ptCount val="1"/>
                <c:pt idx="0">
                  <c:v>Пресс-стенды</c:v>
                </c:pt>
              </c:strCache>
            </c:strRef>
          </c:tx>
          <c:cat>
            <c:strRef>
              <c:f>Лист4!$A$2:$A$4</c:f>
              <c:strCache>
                <c:ptCount val="3"/>
                <c:pt idx="0">
                  <c:v>Аутсорсинг логистики</c:v>
                </c:pt>
                <c:pt idx="1">
                  <c:v>Логистика специализированных торговых точек</c:v>
                </c:pt>
                <c:pt idx="2">
                  <c:v>Логистика неспециализированных торговых точек</c:v>
                </c:pt>
              </c:strCache>
            </c:strRef>
          </c:cat>
          <c:val>
            <c:numRef>
              <c:f>Лист4!$D$2:$D$4</c:f>
            </c:numRef>
          </c:val>
        </c:ser>
        <c:ser>
          <c:idx val="3"/>
          <c:order val="3"/>
          <c:tx>
            <c:strRef>
              <c:f>Лист4!$E$1</c:f>
              <c:strCache>
                <c:ptCount val="1"/>
                <c:pt idx="0">
                  <c:v>ГК "Кардос"</c:v>
                </c:pt>
              </c:strCache>
            </c:strRef>
          </c:tx>
          <c:cat>
            <c:strRef>
              <c:f>Лист4!$A$2:$A$4</c:f>
              <c:strCache>
                <c:ptCount val="3"/>
                <c:pt idx="0">
                  <c:v>Аутсорсинг логистики</c:v>
                </c:pt>
                <c:pt idx="1">
                  <c:v>Логистика специализированных торговых точек</c:v>
                </c:pt>
                <c:pt idx="2">
                  <c:v>Логистика неспециализированных торговых точек</c:v>
                </c:pt>
              </c:strCache>
            </c:strRef>
          </c:cat>
          <c:val>
            <c:numRef>
              <c:f>Лист4!$E$2:$E$4</c:f>
              <c:numCache>
                <c:formatCode>0</c:formatCode>
                <c:ptCount val="3"/>
                <c:pt idx="0">
                  <c:v>30</c:v>
                </c:pt>
                <c:pt idx="1">
                  <c:v>33</c:v>
                </c:pt>
                <c:pt idx="2">
                  <c:v>13</c:v>
                </c:pt>
              </c:numCache>
            </c:numRef>
          </c:val>
        </c:ser>
        <c:ser>
          <c:idx val="4"/>
          <c:order val="4"/>
          <c:tx>
            <c:strRef>
              <c:f>Лист4!$F$1</c:f>
              <c:strCache>
                <c:ptCount val="1"/>
                <c:pt idx="0">
                  <c:v>Предполагаемые киоски+Пресс-стенды          2016 год</c:v>
                </c:pt>
              </c:strCache>
            </c:strRef>
          </c:tx>
          <c:cat>
            <c:strRef>
              <c:f>Лист4!$A$2:$A$4</c:f>
              <c:strCache>
                <c:ptCount val="3"/>
                <c:pt idx="0">
                  <c:v>Аутсорсинг логистики</c:v>
                </c:pt>
                <c:pt idx="1">
                  <c:v>Логистика специализированных торговых точек</c:v>
                </c:pt>
                <c:pt idx="2">
                  <c:v>Логистика неспециализированных торговых точек</c:v>
                </c:pt>
              </c:strCache>
            </c:strRef>
          </c:cat>
          <c:val>
            <c:numRef>
              <c:f>Лист4!$F$2:$F$4</c:f>
            </c:numRef>
          </c:val>
        </c:ser>
        <c:ser>
          <c:idx val="5"/>
          <c:order val="5"/>
          <c:tx>
            <c:strRef>
              <c:f>Лист4!$G$1</c:f>
              <c:strCache>
                <c:ptCount val="1"/>
                <c:pt idx="0">
                  <c:v>ЗАО "Сейлс"</c:v>
                </c:pt>
              </c:strCache>
            </c:strRef>
          </c:tx>
          <c:cat>
            <c:strRef>
              <c:f>Лист4!$A$2:$A$4</c:f>
              <c:strCache>
                <c:ptCount val="3"/>
                <c:pt idx="0">
                  <c:v>Аутсорсинг логистики</c:v>
                </c:pt>
                <c:pt idx="1">
                  <c:v>Логистика специализированных торговых точек</c:v>
                </c:pt>
                <c:pt idx="2">
                  <c:v>Логистика неспециализированных торговых точек</c:v>
                </c:pt>
              </c:strCache>
            </c:strRef>
          </c:cat>
          <c:val>
            <c:numRef>
              <c:f>Лист4!$G$2:$G$4</c:f>
              <c:numCache>
                <c:formatCode>#,##0</c:formatCode>
                <c:ptCount val="3"/>
                <c:pt idx="0">
                  <c:v>11</c:v>
                </c:pt>
                <c:pt idx="1">
                  <c:v>15</c:v>
                </c:pt>
                <c:pt idx="2">
                  <c:v>31</c:v>
                </c:pt>
              </c:numCache>
            </c:numRef>
          </c:val>
        </c:ser>
        <c:dLbls/>
        <c:shape val="box"/>
        <c:axId val="84977536"/>
        <c:axId val="84979072"/>
        <c:axId val="0"/>
      </c:bar3DChart>
      <c:catAx>
        <c:axId val="84977536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84979072"/>
        <c:crosses val="autoZero"/>
        <c:auto val="1"/>
        <c:lblAlgn val="ctr"/>
        <c:lblOffset val="100"/>
      </c:catAx>
      <c:valAx>
        <c:axId val="84979072"/>
        <c:scaling>
          <c:orientation val="minMax"/>
          <c:max val="50"/>
        </c:scaling>
        <c:axPos val="l"/>
        <c:majorGridlines/>
        <c:numFmt formatCode="#,##0" sourceLinked="1"/>
        <c:tickLblPos val="nextTo"/>
        <c:txPr>
          <a:bodyPr/>
          <a:lstStyle/>
          <a:p>
            <a:pPr>
              <a:defRPr sz="1400" b="1">
                <a:solidFill>
                  <a:schemeClr val="tx1"/>
                </a:solidFill>
              </a:defRPr>
            </a:pPr>
            <a:endParaRPr lang="ru-RU"/>
          </a:p>
        </c:txPr>
        <c:crossAx val="84977536"/>
        <c:crosses val="autoZero"/>
        <c:crossBetween val="between"/>
      </c:valAx>
    </c:plotArea>
    <c:legend>
      <c:legendPos val="r"/>
      <c:txPr>
        <a:bodyPr/>
        <a:lstStyle/>
        <a:p>
          <a:pPr>
            <a:defRPr sz="16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</c:chart>
  <c:externalData r:id="rId2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 sz="1400"/>
            </a:pPr>
            <a:r>
              <a:rPr lang="ru-RU" sz="1400" dirty="0">
                <a:solidFill>
                  <a:srgbClr val="002060"/>
                </a:solidFill>
                <a:cs typeface="Aharoni" panose="02010803020104030203" pitchFamily="2" charset="-79"/>
              </a:rPr>
              <a:t>Количество киосков</a:t>
            </a:r>
          </a:p>
        </c:rich>
      </c:tx>
      <c:layout>
        <c:manualLayout>
          <c:xMode val="edge"/>
          <c:yMode val="edge"/>
          <c:x val="0.46977589957712906"/>
          <c:y val="0.1029859382471516"/>
        </c:manualLayout>
      </c:layout>
    </c:title>
    <c:view3D>
      <c:rotX val="30"/>
      <c:rotY val="90"/>
      <c:perspective val="0"/>
    </c:view3D>
    <c:plotArea>
      <c:layout>
        <c:manualLayout>
          <c:layoutTarget val="inner"/>
          <c:xMode val="edge"/>
          <c:yMode val="edge"/>
          <c:x val="0.26077764675714749"/>
          <c:y val="0.19265642509832973"/>
          <c:w val="0.41939466324276992"/>
          <c:h val="0.4205237346358163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 киосков</c:v>
                </c:pt>
              </c:strCache>
            </c:strRef>
          </c:tx>
          <c:dPt>
            <c:idx val="0"/>
            <c:spPr>
              <a:solidFill>
                <a:srgbClr val="FF8181"/>
              </a:solidFill>
            </c:spPr>
          </c:dPt>
          <c:dPt>
            <c:idx val="1"/>
            <c:spPr>
              <a:solidFill>
                <a:srgbClr val="FF1515"/>
              </a:solidFill>
            </c:spPr>
          </c:dPt>
          <c:dPt>
            <c:idx val="2"/>
            <c:spPr>
              <a:solidFill>
                <a:srgbClr val="FFFF00"/>
              </a:solidFill>
            </c:spPr>
          </c:dPt>
          <c:dLbls>
            <c:dLbl>
              <c:idx val="0"/>
              <c:layout>
                <c:manualLayout>
                  <c:x val="0.17089782627277147"/>
                  <c:y val="-5.7137969243904817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1401</a:t>
                    </a:r>
                    <a:endParaRPr lang="en-US" dirty="0"/>
                  </a:p>
                </c:rich>
              </c:tx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2.717664532245628E-2"/>
                  <c:y val="-2.0093898482075698E-2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elete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Киоски старше 15-20 лет.</c:v>
                </c:pt>
                <c:pt idx="1">
                  <c:v>Киоски 2001 года.</c:v>
                </c:pt>
                <c:pt idx="2">
                  <c:v>Киоски 2013 года.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1500</c:v>
                </c:pt>
                <c:pt idx="1">
                  <c:v>206</c:v>
                </c:pt>
                <c:pt idx="2">
                  <c:v>103</c:v>
                </c:pt>
              </c:numCache>
            </c:numRef>
          </c:val>
        </c:ser>
        <c:dLbls/>
      </c:pie3DChart>
    </c:plotArea>
    <c:legend>
      <c:legendPos val="r"/>
      <c:layout>
        <c:manualLayout>
          <c:xMode val="edge"/>
          <c:yMode val="edge"/>
          <c:x val="0.42922565275693242"/>
          <c:y val="0.54771673085957828"/>
          <c:w val="0.45113249616971457"/>
          <c:h val="0.31749254221717188"/>
        </c:manualLayout>
      </c:layout>
      <c:txPr>
        <a:bodyPr/>
        <a:lstStyle/>
        <a:p>
          <a:pPr>
            <a:defRPr sz="1050" b="1">
              <a:solidFill>
                <a:srgbClr val="002060"/>
              </a:solidFill>
              <a:latin typeface="+mn-lt"/>
              <a:cs typeface="Aharoni" panose="02010803020104030203" pitchFamily="2" charset="-79"/>
            </a:defRPr>
          </a:pPr>
          <a:endParaRPr lang="ru-RU"/>
        </a:p>
      </c:txPr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9.0772515375876536E-2"/>
          <c:y val="6.4445543985648959E-2"/>
          <c:w val="0.84845860206565749"/>
          <c:h val="0.76918919445310074"/>
        </c:manualLayout>
      </c:layout>
      <c:barChart>
        <c:barDir val="bar"/>
        <c:grouping val="clustered"/>
        <c:ser>
          <c:idx val="0"/>
          <c:order val="0"/>
          <c:spPr>
            <a:solidFill>
              <a:srgbClr val="7030A0">
                <a:alpha val="59000"/>
              </a:srgbClr>
            </a:solidFill>
          </c:spPr>
          <c:dLbls>
            <c:dLbl>
              <c:idx val="0"/>
              <c:layout>
                <c:manualLayout>
                  <c:x val="3.482255268603747E-2"/>
                  <c:y val="-1.4262750351226844E-2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6391443415402957E-2"/>
                  <c:y val="-7.8278389475174501E-3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2.3952863527887717E-2"/>
                  <c:y val="7.7690288713909766E-3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3.7583499342406609E-2"/>
                  <c:y val="-6.1602465666895376E-3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3.835470106268983E-2"/>
                  <c:y val="-2.2757756940133524E-2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3.1787944835020406E-2"/>
                  <c:y val="-3.2763746855294547E-3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3.8852102532840035E-2"/>
                  <c:y val="-3.8943161150499345E-3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4.2383972798522233E-2"/>
                  <c:y val="-5.5030984197514737E-3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3.1787944835020406E-2"/>
                  <c:y val="-3.6549373237059071E-4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2.160713654998336E-2"/>
                  <c:y val="8.0822469805382248E-3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3.3648299850971106E-2"/>
                  <c:y val="3.5425262536398906E-3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'общее количество объектов'!$B$3:$L$3</c:f>
              <c:strCache>
                <c:ptCount val="11"/>
                <c:pt idx="0">
                  <c:v>ЦАО</c:v>
                </c:pt>
                <c:pt idx="1">
                  <c:v>ЮВАО</c:v>
                </c:pt>
                <c:pt idx="2">
                  <c:v>СВАО</c:v>
                </c:pt>
                <c:pt idx="3">
                  <c:v>САО</c:v>
                </c:pt>
                <c:pt idx="4">
                  <c:v>ЗАО</c:v>
                </c:pt>
                <c:pt idx="5">
                  <c:v>ЗелАО</c:v>
                </c:pt>
                <c:pt idx="6">
                  <c:v>ЮЗАО</c:v>
                </c:pt>
                <c:pt idx="7">
                  <c:v>СЗАО</c:v>
                </c:pt>
                <c:pt idx="8">
                  <c:v>ВАО</c:v>
                </c:pt>
                <c:pt idx="9">
                  <c:v>ЮАО</c:v>
                </c:pt>
                <c:pt idx="10">
                  <c:v>ТиНАО</c:v>
                </c:pt>
              </c:strCache>
            </c:strRef>
          </c:cat>
          <c:val>
            <c:numRef>
              <c:f>'общее количество объектов'!$B$4:$L$4</c:f>
              <c:numCache>
                <c:formatCode>General</c:formatCode>
                <c:ptCount val="11"/>
                <c:pt idx="0">
                  <c:v>228</c:v>
                </c:pt>
                <c:pt idx="1">
                  <c:v>273</c:v>
                </c:pt>
                <c:pt idx="2">
                  <c:v>214</c:v>
                </c:pt>
                <c:pt idx="3">
                  <c:v>195</c:v>
                </c:pt>
                <c:pt idx="4">
                  <c:v>202</c:v>
                </c:pt>
                <c:pt idx="5">
                  <c:v>45</c:v>
                </c:pt>
                <c:pt idx="6">
                  <c:v>168</c:v>
                </c:pt>
                <c:pt idx="7">
                  <c:v>157</c:v>
                </c:pt>
                <c:pt idx="8">
                  <c:v>252</c:v>
                </c:pt>
                <c:pt idx="9">
                  <c:v>248</c:v>
                </c:pt>
                <c:pt idx="10">
                  <c:v>34</c:v>
                </c:pt>
              </c:numCache>
            </c:numRef>
          </c:val>
        </c:ser>
        <c:ser>
          <c:idx val="1"/>
          <c:order val="1"/>
          <c:spPr>
            <a:solidFill>
              <a:srgbClr val="FF0000"/>
            </a:solidFill>
          </c:spPr>
          <c:dLbls>
            <c:spPr>
              <a:noFill/>
              <a:ln>
                <a:noFill/>
              </a:ln>
              <a:effectLst/>
            </c:sp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'общее количество объектов'!$B$3:$L$3</c:f>
              <c:strCache>
                <c:ptCount val="11"/>
                <c:pt idx="0">
                  <c:v>ЦАО</c:v>
                </c:pt>
                <c:pt idx="1">
                  <c:v>ЮВАО</c:v>
                </c:pt>
                <c:pt idx="2">
                  <c:v>СВАО</c:v>
                </c:pt>
                <c:pt idx="3">
                  <c:v>САО</c:v>
                </c:pt>
                <c:pt idx="4">
                  <c:v>ЗАО</c:v>
                </c:pt>
                <c:pt idx="5">
                  <c:v>ЗелАО</c:v>
                </c:pt>
                <c:pt idx="6">
                  <c:v>ЮЗАО</c:v>
                </c:pt>
                <c:pt idx="7">
                  <c:v>СЗАО</c:v>
                </c:pt>
                <c:pt idx="8">
                  <c:v>ВАО</c:v>
                </c:pt>
                <c:pt idx="9">
                  <c:v>ЮАО</c:v>
                </c:pt>
                <c:pt idx="10">
                  <c:v>ТиНАО</c:v>
                </c:pt>
              </c:strCache>
            </c:strRef>
          </c:cat>
          <c:val>
            <c:numRef>
              <c:f>'общее количество объектов'!$B$5:$L$5</c:f>
              <c:numCache>
                <c:formatCode>General</c:formatCode>
                <c:ptCount val="11"/>
                <c:pt idx="0">
                  <c:v>4</c:v>
                </c:pt>
                <c:pt idx="1">
                  <c:v>34</c:v>
                </c:pt>
                <c:pt idx="2">
                  <c:v>31</c:v>
                </c:pt>
                <c:pt idx="3">
                  <c:v>15</c:v>
                </c:pt>
                <c:pt idx="4">
                  <c:v>11</c:v>
                </c:pt>
                <c:pt idx="5">
                  <c:v>5</c:v>
                </c:pt>
                <c:pt idx="6">
                  <c:v>25</c:v>
                </c:pt>
                <c:pt idx="7">
                  <c:v>12</c:v>
                </c:pt>
                <c:pt idx="8">
                  <c:v>19</c:v>
                </c:pt>
                <c:pt idx="9">
                  <c:v>15</c:v>
                </c:pt>
                <c:pt idx="10">
                  <c:v>5</c:v>
                </c:pt>
              </c:numCache>
            </c:numRef>
          </c:val>
        </c:ser>
        <c:dLbls>
          <c:showVal val="1"/>
        </c:dLbls>
        <c:gapWidth val="75"/>
        <c:axId val="105584128"/>
        <c:axId val="105585664"/>
      </c:barChart>
      <c:catAx>
        <c:axId val="105584128"/>
        <c:scaling>
          <c:orientation val="minMax"/>
        </c:scaling>
        <c:axPos val="l"/>
        <c:numFmt formatCode="General" sourceLinked="0"/>
        <c:majorTickMark val="none"/>
        <c:tickLblPos val="nextTo"/>
        <c:crossAx val="105585664"/>
        <c:crosses val="autoZero"/>
        <c:auto val="1"/>
        <c:lblAlgn val="ctr"/>
        <c:lblOffset val="100"/>
      </c:catAx>
      <c:valAx>
        <c:axId val="105585664"/>
        <c:scaling>
          <c:orientation val="minMax"/>
          <c:max val="300"/>
          <c:min val="2"/>
        </c:scaling>
        <c:delete val="1"/>
        <c:axPos val="b"/>
        <c:numFmt formatCode="General" sourceLinked="1"/>
        <c:majorTickMark val="none"/>
        <c:tickLblPos val="nextTo"/>
        <c:crossAx val="105584128"/>
        <c:crosses val="autoZero"/>
        <c:crossBetween val="between"/>
        <c:majorUnit val="200"/>
        <c:minorUnit val="200"/>
      </c:valAx>
      <c:spPr>
        <a:gradFill>
          <a:gsLst>
            <a:gs pos="0">
              <a:schemeClr val="accent3">
                <a:lumMod val="20000"/>
                <a:lumOff val="80000"/>
              </a:schemeClr>
            </a:gs>
            <a:gs pos="74000">
              <a:schemeClr val="accent6">
                <a:lumMod val="20000"/>
                <a:lumOff val="80000"/>
              </a:schemeClr>
            </a:gs>
            <a:gs pos="57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ln w="25400">
          <a:noFill/>
        </a:ln>
      </c:spPr>
    </c:plotArea>
    <c:dispBlanksAs val="zero"/>
  </c:chart>
  <c:spPr>
    <a:noFill/>
    <a:ln>
      <a:noFill/>
    </a:ln>
  </c:spPr>
  <c:txPr>
    <a:bodyPr/>
    <a:lstStyle/>
    <a:p>
      <a:pPr>
        <a:defRPr b="1">
          <a:solidFill>
            <a:srgbClr val="002060"/>
          </a:solidFill>
        </a:defRPr>
      </a:pPr>
      <a:endParaRPr lang="ru-RU"/>
    </a:p>
  </c:txPr>
  <c:externalData r:id="rId1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lrMapOvr bg1="lt1" tx1="dk1" bg2="lt2" tx2="dk2" accent1="accent1" accent2="accent2" accent3="accent3" accent4="accent4" accent5="accent5" accent6="accent6" hlink="hlink" folHlink="folHlink"/>
  <c:chart>
    <c:autoTitleDeleted val="1"/>
    <c:view3D>
      <c:rAngAx val="1"/>
    </c:view3D>
    <c:plotArea>
      <c:layout>
        <c:manualLayout>
          <c:layoutTarget val="inner"/>
          <c:xMode val="edge"/>
          <c:yMode val="edge"/>
          <c:x val="9.5053793876497452E-3"/>
          <c:y val="0"/>
          <c:w val="0.7969459832557686"/>
          <c:h val="0.89030698972027777"/>
        </c:manualLayout>
      </c:layout>
      <c:bar3DChart>
        <c:barDir val="col"/>
        <c:grouping val="stacked"/>
        <c:ser>
          <c:idx val="0"/>
          <c:order val="0"/>
          <c:tx>
            <c:strRef>
              <c:f>'анализ доходности объектов'!$B$1</c:f>
              <c:strCache>
                <c:ptCount val="1"/>
                <c:pt idx="0">
                  <c:v>высокодоходные - 27,4%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</c:spP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 b="1" baseline="0">
                    <a:latin typeface="Times New Roman" panose="02020603050405020304" pitchFamily="18" charset="0"/>
                  </a:defRPr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'анализ доходности объектов'!$A$2:$A$12</c:f>
              <c:strCache>
                <c:ptCount val="11"/>
                <c:pt idx="0">
                  <c:v>ЦАО*</c:v>
                </c:pt>
                <c:pt idx="1">
                  <c:v>ЮВАО</c:v>
                </c:pt>
                <c:pt idx="2">
                  <c:v>СВАО</c:v>
                </c:pt>
                <c:pt idx="3">
                  <c:v>САО</c:v>
                </c:pt>
                <c:pt idx="4">
                  <c:v>ЗАО</c:v>
                </c:pt>
                <c:pt idx="5">
                  <c:v>ЗелАО</c:v>
                </c:pt>
                <c:pt idx="6">
                  <c:v>ЮЗАО</c:v>
                </c:pt>
                <c:pt idx="7">
                  <c:v>СЗАО</c:v>
                </c:pt>
                <c:pt idx="8">
                  <c:v>ВАО</c:v>
                </c:pt>
                <c:pt idx="9">
                  <c:v>ЮАО</c:v>
                </c:pt>
                <c:pt idx="10">
                  <c:v>ТиНАО</c:v>
                </c:pt>
              </c:strCache>
            </c:strRef>
          </c:cat>
          <c:val>
            <c:numRef>
              <c:f>'анализ доходности объектов'!$B$2:$B$12</c:f>
              <c:numCache>
                <c:formatCode>@</c:formatCode>
                <c:ptCount val="11"/>
                <c:pt idx="0">
                  <c:v>65</c:v>
                </c:pt>
                <c:pt idx="1">
                  <c:v>54</c:v>
                </c:pt>
                <c:pt idx="2">
                  <c:v>66</c:v>
                </c:pt>
                <c:pt idx="3">
                  <c:v>61</c:v>
                </c:pt>
                <c:pt idx="4">
                  <c:v>40</c:v>
                </c:pt>
                <c:pt idx="5">
                  <c:v>5</c:v>
                </c:pt>
                <c:pt idx="6">
                  <c:v>31</c:v>
                </c:pt>
                <c:pt idx="7">
                  <c:v>49</c:v>
                </c:pt>
                <c:pt idx="8">
                  <c:v>92</c:v>
                </c:pt>
                <c:pt idx="9">
                  <c:v>65</c:v>
                </c:pt>
                <c:pt idx="10">
                  <c:v>3</c:v>
                </c:pt>
              </c:numCache>
            </c:numRef>
          </c:val>
        </c:ser>
        <c:ser>
          <c:idx val="1"/>
          <c:order val="1"/>
          <c:tx>
            <c:strRef>
              <c:f>'анализ доходности объектов'!$C$1</c:f>
              <c:strCache>
                <c:ptCount val="1"/>
                <c:pt idx="0">
                  <c:v>средне доходные - 49,4%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</c:spP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 b="1" baseline="0">
                    <a:solidFill>
                      <a:srgbClr val="002060"/>
                    </a:solidFill>
                    <a:latin typeface="Times New Roman" panose="02020603050405020304" pitchFamily="18" charset="0"/>
                  </a:defRPr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'анализ доходности объектов'!$A$2:$A$12</c:f>
              <c:strCache>
                <c:ptCount val="11"/>
                <c:pt idx="0">
                  <c:v>ЦАО*</c:v>
                </c:pt>
                <c:pt idx="1">
                  <c:v>ЮВАО</c:v>
                </c:pt>
                <c:pt idx="2">
                  <c:v>СВАО</c:v>
                </c:pt>
                <c:pt idx="3">
                  <c:v>САО</c:v>
                </c:pt>
                <c:pt idx="4">
                  <c:v>ЗАО</c:v>
                </c:pt>
                <c:pt idx="5">
                  <c:v>ЗелАО</c:v>
                </c:pt>
                <c:pt idx="6">
                  <c:v>ЮЗАО</c:v>
                </c:pt>
                <c:pt idx="7">
                  <c:v>СЗАО</c:v>
                </c:pt>
                <c:pt idx="8">
                  <c:v>ВАО</c:v>
                </c:pt>
                <c:pt idx="9">
                  <c:v>ЮАО</c:v>
                </c:pt>
                <c:pt idx="10">
                  <c:v>ТиНАО</c:v>
                </c:pt>
              </c:strCache>
            </c:strRef>
          </c:cat>
          <c:val>
            <c:numRef>
              <c:f>'анализ доходности объектов'!$C$2:$C$12</c:f>
              <c:numCache>
                <c:formatCode>@</c:formatCode>
                <c:ptCount val="11"/>
                <c:pt idx="0">
                  <c:v>45</c:v>
                </c:pt>
                <c:pt idx="1">
                  <c:v>146</c:v>
                </c:pt>
                <c:pt idx="2">
                  <c:v>106</c:v>
                </c:pt>
                <c:pt idx="3">
                  <c:v>117</c:v>
                </c:pt>
                <c:pt idx="4">
                  <c:v>102</c:v>
                </c:pt>
                <c:pt idx="5">
                  <c:v>34</c:v>
                </c:pt>
                <c:pt idx="6">
                  <c:v>72</c:v>
                </c:pt>
                <c:pt idx="7">
                  <c:v>72</c:v>
                </c:pt>
                <c:pt idx="8">
                  <c:v>115</c:v>
                </c:pt>
                <c:pt idx="9">
                  <c:v>135</c:v>
                </c:pt>
                <c:pt idx="10">
                  <c:v>15</c:v>
                </c:pt>
              </c:numCache>
            </c:numRef>
          </c:val>
        </c:ser>
        <c:ser>
          <c:idx val="2"/>
          <c:order val="2"/>
          <c:tx>
            <c:strRef>
              <c:f>'анализ доходности объектов'!$D$1</c:f>
              <c:strCache>
                <c:ptCount val="1"/>
                <c:pt idx="0">
                  <c:v>низкодоходные - 23,2%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 b="1" baseline="0">
                    <a:solidFill>
                      <a:srgbClr val="002060"/>
                    </a:solidFill>
                    <a:latin typeface="Times New Roman" panose="02020603050405020304" pitchFamily="18" charset="0"/>
                  </a:defRPr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'анализ доходности объектов'!$A$2:$A$12</c:f>
              <c:strCache>
                <c:ptCount val="11"/>
                <c:pt idx="0">
                  <c:v>ЦАО*</c:v>
                </c:pt>
                <c:pt idx="1">
                  <c:v>ЮВАО</c:v>
                </c:pt>
                <c:pt idx="2">
                  <c:v>СВАО</c:v>
                </c:pt>
                <c:pt idx="3">
                  <c:v>САО</c:v>
                </c:pt>
                <c:pt idx="4">
                  <c:v>ЗАО</c:v>
                </c:pt>
                <c:pt idx="5">
                  <c:v>ЗелАО</c:v>
                </c:pt>
                <c:pt idx="6">
                  <c:v>ЮЗАО</c:v>
                </c:pt>
                <c:pt idx="7">
                  <c:v>СЗАО</c:v>
                </c:pt>
                <c:pt idx="8">
                  <c:v>ВАО</c:v>
                </c:pt>
                <c:pt idx="9">
                  <c:v>ЮАО</c:v>
                </c:pt>
                <c:pt idx="10">
                  <c:v>ТиНАО</c:v>
                </c:pt>
              </c:strCache>
            </c:strRef>
          </c:cat>
          <c:val>
            <c:numRef>
              <c:f>'анализ доходности объектов'!$D$2:$D$12</c:f>
              <c:numCache>
                <c:formatCode>@</c:formatCode>
                <c:ptCount val="11"/>
                <c:pt idx="0">
                  <c:v>43</c:v>
                </c:pt>
                <c:pt idx="1">
                  <c:v>73</c:v>
                </c:pt>
                <c:pt idx="2">
                  <c:v>42</c:v>
                </c:pt>
                <c:pt idx="3">
                  <c:v>17</c:v>
                </c:pt>
                <c:pt idx="4">
                  <c:v>60</c:v>
                </c:pt>
                <c:pt idx="5">
                  <c:v>6</c:v>
                </c:pt>
                <c:pt idx="6">
                  <c:v>65</c:v>
                </c:pt>
                <c:pt idx="7">
                  <c:v>36</c:v>
                </c:pt>
                <c:pt idx="8">
                  <c:v>45</c:v>
                </c:pt>
                <c:pt idx="9">
                  <c:v>48</c:v>
                </c:pt>
                <c:pt idx="10">
                  <c:v>16</c:v>
                </c:pt>
              </c:numCache>
            </c:numRef>
          </c:val>
        </c:ser>
        <c:dLbls/>
        <c:gapWidth val="55"/>
        <c:gapDepth val="55"/>
        <c:shape val="box"/>
        <c:axId val="106445824"/>
        <c:axId val="106369792"/>
        <c:axId val="0"/>
      </c:bar3DChart>
      <c:catAx>
        <c:axId val="106445824"/>
        <c:scaling>
          <c:orientation val="minMax"/>
        </c:scaling>
        <c:axPos val="b"/>
        <c:numFmt formatCode="General" sourceLinked="0"/>
        <c:majorTickMark val="none"/>
        <c:tickLblPos val="nextTo"/>
        <c:txPr>
          <a:bodyPr/>
          <a:lstStyle/>
          <a:p>
            <a:pPr>
              <a:defRPr sz="1000" b="1" baseline="0">
                <a:solidFill>
                  <a:srgbClr val="002060"/>
                </a:solidFill>
                <a:latin typeface="Times New Roman" panose="02020603050405020304" pitchFamily="18" charset="0"/>
              </a:defRPr>
            </a:pPr>
            <a:endParaRPr lang="ru-RU"/>
          </a:p>
        </c:txPr>
        <c:crossAx val="106369792"/>
        <c:crosses val="autoZero"/>
        <c:auto val="1"/>
        <c:lblAlgn val="ctr"/>
        <c:lblOffset val="100"/>
      </c:catAx>
      <c:valAx>
        <c:axId val="106369792"/>
        <c:scaling>
          <c:orientation val="minMax"/>
          <c:max val="220"/>
          <c:min val="1"/>
        </c:scaling>
        <c:delete val="1"/>
        <c:axPos val="l"/>
        <c:numFmt formatCode="@" sourceLinked="1"/>
        <c:majorTickMark val="none"/>
        <c:tickLblPos val="nextTo"/>
        <c:crossAx val="106445824"/>
        <c:crosses val="autoZero"/>
        <c:crossBetween val="between"/>
        <c:majorUnit val="50"/>
        <c:minorUnit val="20"/>
      </c:valAx>
      <c:spPr>
        <a:gradFill>
          <a:gsLst>
            <a:gs pos="0">
              <a:schemeClr val="accent3">
                <a:lumMod val="10000"/>
                <a:lumOff val="90000"/>
              </a:schemeClr>
            </a:gs>
            <a:gs pos="70000">
              <a:schemeClr val="accent6">
                <a:lumMod val="20000"/>
                <a:lumOff val="80000"/>
              </a:schemeClr>
            </a:gs>
            <a:gs pos="49000">
              <a:schemeClr val="accent1">
                <a:lumMod val="40000"/>
                <a:lumOff val="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plotArea>
    <c:legend>
      <c:legendPos val="r"/>
      <c:layout>
        <c:manualLayout>
          <c:xMode val="edge"/>
          <c:yMode val="edge"/>
          <c:x val="0.82261884895169712"/>
          <c:y val="0.29770946232311635"/>
          <c:w val="0.15953573731231172"/>
          <c:h val="0.57169959510671664"/>
        </c:manualLayout>
      </c:layout>
      <c:txPr>
        <a:bodyPr/>
        <a:lstStyle/>
        <a:p>
          <a:pPr>
            <a:defRPr sz="1100" b="1" baseline="0">
              <a:solidFill>
                <a:srgbClr val="002060"/>
              </a:solidFill>
              <a:latin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</c:chart>
  <c:externalData r:id="rId2"/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8.8184623884057373E-3"/>
          <c:y val="2.0442944611092598E-2"/>
          <c:w val="0.9822707678074083"/>
          <c:h val="0.55343782384835194"/>
        </c:manualLayout>
      </c:layout>
      <c:barChart>
        <c:barDir val="col"/>
        <c:grouping val="stacked"/>
        <c:dLbls/>
        <c:gapWidth val="70"/>
        <c:overlap val="-11"/>
        <c:axId val="107070976"/>
        <c:axId val="107072512"/>
      </c:barChart>
      <c:catAx>
        <c:axId val="107070976"/>
        <c:scaling>
          <c:orientation val="minMax"/>
        </c:scaling>
        <c:axPos val="b"/>
        <c:majorTickMark val="none"/>
        <c:tickLblPos val="low"/>
        <c:crossAx val="107072512"/>
        <c:crosses val="autoZero"/>
        <c:auto val="1"/>
        <c:lblAlgn val="ctr"/>
        <c:lblOffset val="100"/>
      </c:catAx>
      <c:valAx>
        <c:axId val="107072512"/>
        <c:scaling>
          <c:orientation val="minMax"/>
        </c:scaling>
        <c:delete val="1"/>
        <c:axPos val="l"/>
        <c:numFmt formatCode="General" sourceLinked="1"/>
        <c:majorTickMark val="none"/>
        <c:tickLblPos val="nextTo"/>
        <c:crossAx val="107070976"/>
        <c:crosses val="autoZero"/>
        <c:crossBetween val="between"/>
      </c:valAx>
      <c:spPr>
        <a:gradFill>
          <a:gsLst>
            <a:gs pos="0">
              <a:schemeClr val="accent3">
                <a:lumMod val="20000"/>
                <a:lumOff val="80000"/>
              </a:schemeClr>
            </a:gs>
            <a:gs pos="74000">
              <a:schemeClr val="accent6">
                <a:lumMod val="20000"/>
                <a:lumOff val="80000"/>
              </a:schemeClr>
            </a:gs>
            <a:gs pos="57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ln w="25400">
          <a:noFill/>
        </a:ln>
      </c:spPr>
    </c:plotArea>
    <c:dispBlanksAs val="zero"/>
  </c:chart>
  <c:spPr>
    <a:noFill/>
  </c:spPr>
  <c:txPr>
    <a:bodyPr/>
    <a:lstStyle/>
    <a:p>
      <a:pPr>
        <a:defRPr sz="1100" b="1">
          <a:solidFill>
            <a:srgbClr val="002060"/>
          </a:solidFill>
        </a:defRPr>
      </a:pPr>
      <a:endParaRPr lang="ru-RU"/>
    </a:p>
  </c:txPr>
  <c:externalData r:id="rId2"/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otX val="40"/>
      <c:depthPercent val="100"/>
      <c:perspective val="2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spPr>
              <a:solidFill>
                <a:srgbClr val="FF4B4B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3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dLbl>
              <c:idx val="0"/>
              <c:layout>
                <c:manualLayout>
                  <c:x val="-0.14912418919265391"/>
                  <c:y val="-0.19616686108950857"/>
                </c:manualLayout>
              </c:layout>
              <c:tx>
                <c:rich>
                  <a:bodyPr/>
                  <a:lstStyle/>
                  <a:p>
                    <a:pPr>
                      <a:defRPr sz="1400" b="1">
                        <a:solidFill>
                          <a:srgbClr val="002060"/>
                        </a:solidFill>
                      </a:defRPr>
                    </a:pPr>
                    <a:r>
                      <a:rPr lang="en-US" sz="1400" dirty="0" smtClean="0"/>
                      <a:t>70%</a:t>
                    </a:r>
                    <a:endParaRPr lang="en-US" sz="1400" dirty="0"/>
                  </a:p>
                </c:rich>
              </c:tx>
              <c:numFmt formatCode="0.0%" sourceLinked="0"/>
              <c:spPr>
                <a:noFill/>
                <a:ln>
                  <a:noFill/>
                </a:ln>
                <a:effectLst/>
              </c:spPr>
              <c:showPercent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2808138839274272"/>
                  <c:y val="3.5251407251046182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400" b="1">
                      <a:solidFill>
                        <a:srgbClr val="002060"/>
                      </a:solidFill>
                    </a:defRPr>
                  </a:pPr>
                  <a:endParaRPr lang="ru-RU"/>
                </a:p>
              </c:txPr>
              <c:showPercent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3.960217027167922E-2"/>
                  <c:y val="9.117945228307972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400" b="1">
                      <a:solidFill>
                        <a:srgbClr val="002060"/>
                      </a:solidFill>
                    </a:defRPr>
                  </a:pPr>
                  <a:endParaRPr lang="ru-RU"/>
                </a:p>
              </c:txPr>
              <c:showPercent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8.4213399365882461E-3"/>
                  <c:y val="7.3358963798454385E-2"/>
                </c:manualLayout>
              </c:layout>
              <c:showPercent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solidFill>
                      <a:srgbClr val="002060"/>
                    </a:solidFill>
                  </a:defRPr>
                </a:pPr>
                <a:endParaRPr lang="ru-RU"/>
              </a:p>
            </c:txPr>
            <c:showPercent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Лист3!$B$2:$E$2</c:f>
              <c:strCache>
                <c:ptCount val="4"/>
                <c:pt idx="0">
                  <c:v>Действующие операторы рынка распространения печатной продукции с опытом работы более 10 лет - 63 адреса</c:v>
                </c:pt>
                <c:pt idx="1">
                  <c:v>Операторы рынка, осуществляющие реализацию печатной продукции оптом и в розницу с опытом работы более 10 лет - 20 адресов</c:v>
                </c:pt>
                <c:pt idx="2">
                  <c:v>Операторы рынка распространения специализированной литературы, книжной продукции - 6 адресов</c:v>
                </c:pt>
                <c:pt idx="3">
                  <c:v>Индивидуальные предприниматели с опытом работы более 10 лет - 1 адрес</c:v>
                </c:pt>
              </c:strCache>
            </c:strRef>
          </c:cat>
          <c:val>
            <c:numRef>
              <c:f>Лист3!$B$3:$E$3</c:f>
              <c:numCache>
                <c:formatCode>0.00%</c:formatCode>
                <c:ptCount val="4"/>
                <c:pt idx="0">
                  <c:v>0.70000000000000007</c:v>
                </c:pt>
                <c:pt idx="1">
                  <c:v>0.222</c:v>
                </c:pt>
                <c:pt idx="2">
                  <c:v>6.6000000000000003E-2</c:v>
                </c:pt>
                <c:pt idx="3">
                  <c:v>1.0999999999999998E-2</c:v>
                </c:pt>
              </c:numCache>
            </c:numRef>
          </c:val>
        </c:ser>
        <c:dLbls>
          <c:showPercent val="1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5140398395904731"/>
          <c:y val="4.1955655720792913E-2"/>
          <c:w val="0.33842086456205739"/>
          <c:h val="0.95804434427920704"/>
        </c:manualLayout>
      </c:layout>
      <c:txPr>
        <a:bodyPr/>
        <a:lstStyle/>
        <a:p>
          <a:pPr>
            <a:defRPr sz="1200">
              <a:solidFill>
                <a:srgbClr val="002060"/>
              </a:solidFill>
            </a:defRPr>
          </a:pPr>
          <a:endParaRPr lang="ru-RU"/>
        </a:p>
      </c:txPr>
    </c:legend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9.5288851697415883E-2"/>
          <c:y val="0.17628664019410031"/>
          <c:w val="0.4151850100243703"/>
          <c:h val="0.72992203375252218"/>
        </c:manualLayout>
      </c:layout>
      <c:doughnutChart>
        <c:varyColors val="1"/>
        <c:ser>
          <c:idx val="0"/>
          <c:order val="0"/>
          <c:dPt>
            <c:idx val="0"/>
            <c:spPr>
              <a:gradFill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39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</c:spPr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Val val="1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'распределение нарушений по окру'!$B$39:$E$39</c:f>
              <c:strCache>
                <c:ptCount val="4"/>
                <c:pt idx="0">
                  <c:v>ненадлежащее санитарно-техническое состояние</c:v>
                </c:pt>
                <c:pt idx="1">
                  <c:v>нарушение правил торговли, в т.ч. нарушения ассортиментного перечня/специализации</c:v>
                </c:pt>
                <c:pt idx="2">
                  <c:v>отсуствуют разрешения/
свидетельства</c:v>
                </c:pt>
                <c:pt idx="3">
                  <c:v>критерии размещения</c:v>
                </c:pt>
              </c:strCache>
            </c:strRef>
          </c:cat>
          <c:val>
            <c:numRef>
              <c:f>'распределение нарушений по окру'!$B$40:$E$40</c:f>
              <c:numCache>
                <c:formatCode>0.00%</c:formatCode>
                <c:ptCount val="4"/>
                <c:pt idx="0">
                  <c:v>0.36900000000000011</c:v>
                </c:pt>
                <c:pt idx="1">
                  <c:v>0.30270000000000002</c:v>
                </c:pt>
                <c:pt idx="2">
                  <c:v>0.1976</c:v>
                </c:pt>
                <c:pt idx="3">
                  <c:v>0.13070000000000001</c:v>
                </c:pt>
              </c:numCache>
            </c:numRef>
          </c:val>
        </c:ser>
        <c:dLbls/>
        <c:firstSliceAng val="0"/>
        <c:holeSize val="50"/>
      </c:doughnutChart>
    </c:plotArea>
    <c:legend>
      <c:legendPos val="r"/>
      <c:legendEntry>
        <c:idx val="0"/>
        <c:txPr>
          <a:bodyPr/>
          <a:lstStyle/>
          <a:p>
            <a:pPr>
              <a:defRPr sz="1100" b="1" i="0" baseline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61273581732508853"/>
          <c:y val="0.19260337561059521"/>
          <c:w val="0.30282886509042334"/>
          <c:h val="0.75764744777462012"/>
        </c:manualLayout>
      </c:layout>
      <c:txPr>
        <a:bodyPr/>
        <a:lstStyle/>
        <a:p>
          <a:pPr>
            <a:defRPr sz="1100" b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</c:chart>
  <c:externalData r:id="rId1"/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/>
      <c:barChart>
        <c:barDir val="bar"/>
        <c:grouping val="clustered"/>
        <c:ser>
          <c:idx val="0"/>
          <c:order val="0"/>
          <c:tx>
            <c:strRef>
              <c:f>'распределение нарушений по окру'!$B$44</c:f>
              <c:strCache>
                <c:ptCount val="1"/>
                <c:pt idx="0">
                  <c:v>ненадлежащее санитарно-техническое состояние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</c:spPr>
          <c:cat>
            <c:strRef>
              <c:f>'распределение нарушений по окру'!$A$45:$A$55</c:f>
              <c:strCache>
                <c:ptCount val="11"/>
                <c:pt idx="0">
                  <c:v>ЦАО</c:v>
                </c:pt>
                <c:pt idx="1">
                  <c:v>ЮВАО</c:v>
                </c:pt>
                <c:pt idx="2">
                  <c:v>СВАО</c:v>
                </c:pt>
                <c:pt idx="3">
                  <c:v>САО</c:v>
                </c:pt>
                <c:pt idx="4">
                  <c:v>ЗАО</c:v>
                </c:pt>
                <c:pt idx="5">
                  <c:v>ЗелАО</c:v>
                </c:pt>
                <c:pt idx="6">
                  <c:v>ЮЗАО</c:v>
                </c:pt>
                <c:pt idx="7">
                  <c:v>СЗАО</c:v>
                </c:pt>
                <c:pt idx="8">
                  <c:v>ВАО</c:v>
                </c:pt>
                <c:pt idx="9">
                  <c:v>ЮАО</c:v>
                </c:pt>
                <c:pt idx="10">
                  <c:v>ТиНАО</c:v>
                </c:pt>
              </c:strCache>
            </c:strRef>
          </c:cat>
          <c:val>
            <c:numRef>
              <c:f>'распределение нарушений по окру'!$B$45:$B$55</c:f>
              <c:numCache>
                <c:formatCode>General</c:formatCode>
                <c:ptCount val="11"/>
                <c:pt idx="0">
                  <c:v>46</c:v>
                </c:pt>
                <c:pt idx="1">
                  <c:v>41</c:v>
                </c:pt>
                <c:pt idx="2">
                  <c:v>55</c:v>
                </c:pt>
                <c:pt idx="3">
                  <c:v>34</c:v>
                </c:pt>
                <c:pt idx="4">
                  <c:v>18</c:v>
                </c:pt>
                <c:pt idx="5">
                  <c:v>18</c:v>
                </c:pt>
                <c:pt idx="6">
                  <c:v>33</c:v>
                </c:pt>
                <c:pt idx="7">
                  <c:v>67</c:v>
                </c:pt>
                <c:pt idx="8">
                  <c:v>69</c:v>
                </c:pt>
                <c:pt idx="9">
                  <c:v>72</c:v>
                </c:pt>
                <c:pt idx="10">
                  <c:v>10</c:v>
                </c:pt>
              </c:numCache>
            </c:numRef>
          </c:val>
        </c:ser>
        <c:ser>
          <c:idx val="1"/>
          <c:order val="1"/>
          <c:tx>
            <c:strRef>
              <c:f>'распределение нарушений по окру'!$C$44</c:f>
              <c:strCache>
                <c:ptCount val="1"/>
                <c:pt idx="0">
                  <c:v>нарушение правил торговли, в т.ч. нарушения ассортиментного перечня/специализации</c:v>
                </c:pt>
              </c:strCache>
            </c:strRef>
          </c:tx>
          <c:spPr>
            <a:solidFill>
              <a:srgbClr val="0070C0"/>
            </a:solidFill>
          </c:spPr>
          <c:cat>
            <c:strRef>
              <c:f>'распределение нарушений по окру'!$A$45:$A$55</c:f>
              <c:strCache>
                <c:ptCount val="11"/>
                <c:pt idx="0">
                  <c:v>ЦАО</c:v>
                </c:pt>
                <c:pt idx="1">
                  <c:v>ЮВАО</c:v>
                </c:pt>
                <c:pt idx="2">
                  <c:v>СВАО</c:v>
                </c:pt>
                <c:pt idx="3">
                  <c:v>САО</c:v>
                </c:pt>
                <c:pt idx="4">
                  <c:v>ЗАО</c:v>
                </c:pt>
                <c:pt idx="5">
                  <c:v>ЗелАО</c:v>
                </c:pt>
                <c:pt idx="6">
                  <c:v>ЮЗАО</c:v>
                </c:pt>
                <c:pt idx="7">
                  <c:v>СЗАО</c:v>
                </c:pt>
                <c:pt idx="8">
                  <c:v>ВАО</c:v>
                </c:pt>
                <c:pt idx="9">
                  <c:v>ЮАО</c:v>
                </c:pt>
                <c:pt idx="10">
                  <c:v>ТиНАО</c:v>
                </c:pt>
              </c:strCache>
            </c:strRef>
          </c:cat>
          <c:val>
            <c:numRef>
              <c:f>'распределение нарушений по окру'!$C$45:$C$55</c:f>
              <c:numCache>
                <c:formatCode>General</c:formatCode>
                <c:ptCount val="11"/>
                <c:pt idx="0">
                  <c:v>67</c:v>
                </c:pt>
                <c:pt idx="1">
                  <c:v>53</c:v>
                </c:pt>
                <c:pt idx="2">
                  <c:v>40</c:v>
                </c:pt>
                <c:pt idx="3">
                  <c:v>27</c:v>
                </c:pt>
                <c:pt idx="4">
                  <c:v>23</c:v>
                </c:pt>
                <c:pt idx="5">
                  <c:v>1</c:v>
                </c:pt>
                <c:pt idx="6">
                  <c:v>16</c:v>
                </c:pt>
                <c:pt idx="7">
                  <c:v>12</c:v>
                </c:pt>
                <c:pt idx="8">
                  <c:v>48</c:v>
                </c:pt>
                <c:pt idx="9">
                  <c:v>77</c:v>
                </c:pt>
                <c:pt idx="10">
                  <c:v>16</c:v>
                </c:pt>
              </c:numCache>
            </c:numRef>
          </c:val>
        </c:ser>
        <c:ser>
          <c:idx val="2"/>
          <c:order val="2"/>
          <c:tx>
            <c:strRef>
              <c:f>'распределение нарушений по окру'!$D$44</c:f>
              <c:strCache>
                <c:ptCount val="1"/>
                <c:pt idx="0">
                  <c:v>отсуствуют разрешения/
свидетельства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</c:spPr>
          <c:cat>
            <c:strRef>
              <c:f>'распределение нарушений по окру'!$A$45:$A$55</c:f>
              <c:strCache>
                <c:ptCount val="11"/>
                <c:pt idx="0">
                  <c:v>ЦАО</c:v>
                </c:pt>
                <c:pt idx="1">
                  <c:v>ЮВАО</c:v>
                </c:pt>
                <c:pt idx="2">
                  <c:v>СВАО</c:v>
                </c:pt>
                <c:pt idx="3">
                  <c:v>САО</c:v>
                </c:pt>
                <c:pt idx="4">
                  <c:v>ЗАО</c:v>
                </c:pt>
                <c:pt idx="5">
                  <c:v>ЗелАО</c:v>
                </c:pt>
                <c:pt idx="6">
                  <c:v>ЮЗАО</c:v>
                </c:pt>
                <c:pt idx="7">
                  <c:v>СЗАО</c:v>
                </c:pt>
                <c:pt idx="8">
                  <c:v>ВАО</c:v>
                </c:pt>
                <c:pt idx="9">
                  <c:v>ЮАО</c:v>
                </c:pt>
                <c:pt idx="10">
                  <c:v>ТиНАО</c:v>
                </c:pt>
              </c:strCache>
            </c:strRef>
          </c:cat>
          <c:val>
            <c:numRef>
              <c:f>'распределение нарушений по окру'!$D$45:$D$55</c:f>
              <c:numCache>
                <c:formatCode>General</c:formatCode>
                <c:ptCount val="11"/>
                <c:pt idx="0">
                  <c:v>19</c:v>
                </c:pt>
                <c:pt idx="1">
                  <c:v>46</c:v>
                </c:pt>
                <c:pt idx="2">
                  <c:v>35</c:v>
                </c:pt>
                <c:pt idx="3">
                  <c:v>34</c:v>
                </c:pt>
                <c:pt idx="4">
                  <c:v>22</c:v>
                </c:pt>
                <c:pt idx="5">
                  <c:v>17</c:v>
                </c:pt>
                <c:pt idx="6">
                  <c:v>4</c:v>
                </c:pt>
                <c:pt idx="7">
                  <c:v>15</c:v>
                </c:pt>
                <c:pt idx="8">
                  <c:v>26</c:v>
                </c:pt>
                <c:pt idx="9">
                  <c:v>16</c:v>
                </c:pt>
                <c:pt idx="10">
                  <c:v>14</c:v>
                </c:pt>
              </c:numCache>
            </c:numRef>
          </c:val>
        </c:ser>
        <c:ser>
          <c:idx val="3"/>
          <c:order val="3"/>
          <c:tx>
            <c:strRef>
              <c:f>'распределение нарушений по окру'!$E$44</c:f>
              <c:strCache>
                <c:ptCount val="1"/>
                <c:pt idx="0">
                  <c:v>критерии размещения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</c:spPr>
          <c:cat>
            <c:strRef>
              <c:f>'распределение нарушений по окру'!$A$45:$A$55</c:f>
              <c:strCache>
                <c:ptCount val="11"/>
                <c:pt idx="0">
                  <c:v>ЦАО</c:v>
                </c:pt>
                <c:pt idx="1">
                  <c:v>ЮВАО</c:v>
                </c:pt>
                <c:pt idx="2">
                  <c:v>СВАО</c:v>
                </c:pt>
                <c:pt idx="3">
                  <c:v>САО</c:v>
                </c:pt>
                <c:pt idx="4">
                  <c:v>ЗАО</c:v>
                </c:pt>
                <c:pt idx="5">
                  <c:v>ЗелАО</c:v>
                </c:pt>
                <c:pt idx="6">
                  <c:v>ЮЗАО</c:v>
                </c:pt>
                <c:pt idx="7">
                  <c:v>СЗАО</c:v>
                </c:pt>
                <c:pt idx="8">
                  <c:v>ВАО</c:v>
                </c:pt>
                <c:pt idx="9">
                  <c:v>ЮАО</c:v>
                </c:pt>
                <c:pt idx="10">
                  <c:v>ТиНАО</c:v>
                </c:pt>
              </c:strCache>
            </c:strRef>
          </c:cat>
          <c:val>
            <c:numRef>
              <c:f>'распределение нарушений по окру'!$E$45:$E$55</c:f>
              <c:numCache>
                <c:formatCode>General</c:formatCode>
                <c:ptCount val="11"/>
                <c:pt idx="0">
                  <c:v>50</c:v>
                </c:pt>
                <c:pt idx="1">
                  <c:v>7</c:v>
                </c:pt>
                <c:pt idx="2">
                  <c:v>22</c:v>
                </c:pt>
                <c:pt idx="3">
                  <c:v>18</c:v>
                </c:pt>
                <c:pt idx="4">
                  <c:v>15</c:v>
                </c:pt>
                <c:pt idx="5" formatCode="@">
                  <c:v>0</c:v>
                </c:pt>
                <c:pt idx="6">
                  <c:v>7</c:v>
                </c:pt>
                <c:pt idx="7">
                  <c:v>9</c:v>
                </c:pt>
                <c:pt idx="8">
                  <c:v>27</c:v>
                </c:pt>
                <c:pt idx="9">
                  <c:v>9</c:v>
                </c:pt>
                <c:pt idx="10" formatCode="@">
                  <c:v>0</c:v>
                </c:pt>
              </c:numCache>
            </c:numRef>
          </c:val>
        </c:ser>
        <c:dLbls/>
        <c:axId val="108091648"/>
        <c:axId val="108101632"/>
      </c:barChart>
      <c:catAx>
        <c:axId val="108091648"/>
        <c:scaling>
          <c:orientation val="minMax"/>
        </c:scaling>
        <c:axPos val="l"/>
        <c:numFmt formatCode="General" sourceLinked="0"/>
        <c:majorTickMark val="none"/>
        <c:tickLblPos val="nextTo"/>
        <c:txPr>
          <a:bodyPr/>
          <a:lstStyle/>
          <a:p>
            <a:pPr>
              <a:defRPr sz="900" b="1">
                <a:solidFill>
                  <a:srgbClr val="002060"/>
                </a:solidFill>
              </a:defRPr>
            </a:pPr>
            <a:endParaRPr lang="ru-RU"/>
          </a:p>
        </c:txPr>
        <c:crossAx val="108101632"/>
        <c:crosses val="autoZero"/>
        <c:auto val="1"/>
        <c:lblAlgn val="ctr"/>
        <c:lblOffset val="100"/>
      </c:catAx>
      <c:valAx>
        <c:axId val="108101632"/>
        <c:scaling>
          <c:orientation val="minMax"/>
          <c:max val="80"/>
          <c:min val="0"/>
        </c:scaling>
        <c:delete val="1"/>
        <c:axPos val="b"/>
        <c:majorGridlines/>
        <c:numFmt formatCode="General" sourceLinked="1"/>
        <c:majorTickMark val="none"/>
        <c:tickLblPos val="nextTo"/>
        <c:crossAx val="108091648"/>
        <c:crosses val="autoZero"/>
        <c:crossBetween val="between"/>
        <c:majorUnit val="10"/>
        <c:minorUnit val="2"/>
      </c:valAx>
      <c:spPr>
        <a:noFill/>
        <a:ln>
          <a:noFill/>
        </a:ln>
      </c:spPr>
    </c:plotArea>
    <c:legend>
      <c:legendPos val="r"/>
      <c:layout/>
      <c:txPr>
        <a:bodyPr/>
        <a:lstStyle/>
        <a:p>
          <a:pPr>
            <a:defRPr sz="1000" b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</c:chart>
  <c:spPr>
    <a:noFill/>
  </c:sp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26.09.2022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26.09.2022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26.09.2022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26.09.2022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26.09.2022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26.09.2022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26.09.2022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13" Type="http://schemas.openxmlformats.org/officeDocument/2006/relationships/image" Target="../media/image23.png"/><Relationship Id="rId3" Type="http://schemas.openxmlformats.org/officeDocument/2006/relationships/chart" Target="../charts/chart20.xml"/><Relationship Id="rId7" Type="http://schemas.openxmlformats.org/officeDocument/2006/relationships/image" Target="../media/image17.jpeg"/><Relationship Id="rId12" Type="http://schemas.openxmlformats.org/officeDocument/2006/relationships/image" Target="../media/image22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jpeg"/><Relationship Id="rId11" Type="http://schemas.openxmlformats.org/officeDocument/2006/relationships/image" Target="../media/image21.jpeg"/><Relationship Id="rId5" Type="http://schemas.openxmlformats.org/officeDocument/2006/relationships/image" Target="../media/image15.jpeg"/><Relationship Id="rId10" Type="http://schemas.openxmlformats.org/officeDocument/2006/relationships/image" Target="../media/image20.jpeg"/><Relationship Id="rId4" Type="http://schemas.openxmlformats.org/officeDocument/2006/relationships/image" Target="../media/image14.jpeg"/><Relationship Id="rId9" Type="http://schemas.openxmlformats.org/officeDocument/2006/relationships/image" Target="../media/image19.jpeg"/><Relationship Id="rId14" Type="http://schemas.openxmlformats.org/officeDocument/2006/relationships/image" Target="../media/image24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31.png"/><Relationship Id="rId7" Type="http://schemas.openxmlformats.org/officeDocument/2006/relationships/image" Target="../media/image35.jpeg"/><Relationship Id="rId12" Type="http://schemas.openxmlformats.org/officeDocument/2006/relationships/image" Target="../media/image40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4.png"/><Relationship Id="rId11" Type="http://schemas.openxmlformats.org/officeDocument/2006/relationships/image" Target="../media/image39.jpeg"/><Relationship Id="rId5" Type="http://schemas.openxmlformats.org/officeDocument/2006/relationships/image" Target="../media/image33.png"/><Relationship Id="rId10" Type="http://schemas.openxmlformats.org/officeDocument/2006/relationships/image" Target="../media/image38.jpeg"/><Relationship Id="rId4" Type="http://schemas.openxmlformats.org/officeDocument/2006/relationships/image" Target="../media/image32.png"/><Relationship Id="rId9" Type="http://schemas.openxmlformats.org/officeDocument/2006/relationships/image" Target="../media/image37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7" Type="http://schemas.openxmlformats.org/officeDocument/2006/relationships/image" Target="../media/image4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8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2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eg"/><Relationship Id="rId3" Type="http://schemas.openxmlformats.org/officeDocument/2006/relationships/image" Target="../media/image49.jpeg"/><Relationship Id="rId7" Type="http://schemas.openxmlformats.org/officeDocument/2006/relationships/image" Target="../media/image53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5.xml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6.xml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дминистратор\Desktop\презентация к ФОРУМУ\Untitled-85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33048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дминистратор\Desktop\презентация к ФОРУМУ\Untitled-6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82"/>
            <a:ext cx="9151701" cy="6863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7504" y="1196752"/>
            <a:ext cx="892899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600" b="1" dirty="0" smtClean="0">
              <a:solidFill>
                <a:srgbClr val="0039A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haroni" panose="02010803020104030203" pitchFamily="2" charset="-79"/>
            </a:endParaRPr>
          </a:p>
          <a:p>
            <a:pPr algn="ctr"/>
            <a:endParaRPr lang="ru-RU" sz="3600" b="1" dirty="0">
              <a:solidFill>
                <a:srgbClr val="0039A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haroni" panose="02010803020104030203" pitchFamily="2" charset="-79"/>
            </a:endParaRPr>
          </a:p>
          <a:p>
            <a:pPr algn="ctr"/>
            <a:endParaRPr lang="ru-RU" sz="3600" b="1" dirty="0" smtClean="0">
              <a:solidFill>
                <a:srgbClr val="0039A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haroni" panose="02010803020104030203" pitchFamily="2" charset="-79"/>
            </a:endParaRPr>
          </a:p>
          <a:p>
            <a:pPr algn="ctr"/>
            <a:r>
              <a:rPr lang="ru-RU" sz="3600" b="1" dirty="0" smtClean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Московский рынок </a:t>
            </a:r>
            <a:r>
              <a:rPr lang="ru-RU" sz="3600" b="1" dirty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печатных СМИ</a:t>
            </a:r>
          </a:p>
        </p:txBody>
      </p:sp>
    </p:spTree>
    <p:extLst>
      <p:ext uri="{BB962C8B-B14F-4D97-AF65-F5344CB8AC3E}">
        <p14:creationId xmlns:p14="http://schemas.microsoft.com/office/powerpoint/2010/main" xmlns="" val="613138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Администратор\Desktop\презентация к ФОРУМУ\Untitled-6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82"/>
            <a:ext cx="9151701" cy="6863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179512" y="1268760"/>
            <a:ext cx="878497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2400" b="1" dirty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Структура печатных СМИ России</a:t>
            </a:r>
            <a:br>
              <a:rPr lang="ru-RU" altLang="ru-RU" sz="2400" b="1" dirty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</a:br>
            <a:r>
              <a:rPr lang="ru-RU" altLang="ru-RU" sz="2400" b="1" dirty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(зарегистрированные издания РФ)</a:t>
            </a:r>
          </a:p>
        </p:txBody>
      </p:sp>
      <p:graphicFrame>
        <p:nvGraphicFramePr>
          <p:cNvPr id="10" name="Диаграмма 9"/>
          <p:cNvGraphicFramePr>
            <a:graphicFrameLocks/>
          </p:cNvGraphicFramePr>
          <p:nvPr>
            <p:extLst/>
          </p:nvPr>
        </p:nvGraphicFramePr>
        <p:xfrm>
          <a:off x="1115616" y="2465379"/>
          <a:ext cx="6480720" cy="28358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0" y="566546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indent="45085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реестре </a:t>
            </a:r>
            <a:r>
              <a:rPr lang="ru-RU" b="1" i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Роскомнадзора</a:t>
            </a:r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содержатся данные о 63 518 печатных СМИ, </a:t>
            </a:r>
          </a:p>
          <a:p>
            <a:pPr marR="0" lvl="0" indent="45085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т.ч. 26 932 газет, 31 973 журналов </a:t>
            </a:r>
            <a:r>
              <a:rPr lang="ru-RU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4 607 прочих печатных СМИ.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7008183" y="6466895"/>
            <a:ext cx="195630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1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200" b="1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Источник: </a:t>
            </a:r>
            <a:r>
              <a:rPr kumimoji="0" lang="ru-RU" sz="1200" b="1" i="1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Роскомнадзор</a:t>
            </a:r>
            <a:endParaRPr kumimoji="0" lang="ru-RU" sz="1800" b="0" i="1" u="none" strike="noStrike" cap="none" normalizeH="0" baseline="0" dirty="0" smtClean="0">
              <a:ln>
                <a:noFill/>
              </a:ln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03049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дминистратор\Desktop\презентация к ФОРУМУ\Untitled-6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82"/>
            <a:ext cx="9151701" cy="6863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971600" y="1340768"/>
            <a:ext cx="70567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Количество зарегистрированных печатных СМИ в 2014 и в 2015 годах по типу издания</a:t>
            </a:r>
          </a:p>
        </p:txBody>
      </p:sp>
      <p:graphicFrame>
        <p:nvGraphicFramePr>
          <p:cNvPr id="6" name="Диаграмма 5"/>
          <p:cNvGraphicFramePr/>
          <p:nvPr>
            <p:extLst/>
          </p:nvPr>
        </p:nvGraphicFramePr>
        <p:xfrm>
          <a:off x="1331640" y="2492896"/>
          <a:ext cx="6840760" cy="3776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7008183" y="6466895"/>
            <a:ext cx="195630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1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200" b="1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Источник: </a:t>
            </a:r>
            <a:r>
              <a:rPr kumimoji="0" lang="ru-RU" sz="1200" b="1" i="1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Роскомнадзор</a:t>
            </a:r>
            <a:endParaRPr kumimoji="0" lang="ru-RU" sz="1800" b="0" i="1" u="none" strike="noStrike" cap="none" normalizeH="0" baseline="0" dirty="0" smtClean="0">
              <a:ln>
                <a:noFill/>
              </a:ln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35269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дминистратор\Desktop\презентация к ФОРУМУ\Untitled-6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82"/>
            <a:ext cx="9151701" cy="6863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63766" y="1340768"/>
            <a:ext cx="84969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Количество зарегистрированных в Москве печатных СМИ</a:t>
            </a:r>
          </a:p>
        </p:txBody>
      </p:sp>
      <p:graphicFrame>
        <p:nvGraphicFramePr>
          <p:cNvPr id="6" name="Диаграмма 5"/>
          <p:cNvGraphicFramePr/>
          <p:nvPr>
            <p:extLst/>
          </p:nvPr>
        </p:nvGraphicFramePr>
        <p:xfrm>
          <a:off x="899592" y="2636912"/>
          <a:ext cx="7416824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7008183" y="6466895"/>
            <a:ext cx="195630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1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200" b="1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Источник: </a:t>
            </a:r>
            <a:r>
              <a:rPr kumimoji="0" lang="ru-RU" sz="1200" b="1" i="1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Роскомнадзор</a:t>
            </a:r>
            <a:endParaRPr kumimoji="0" lang="ru-RU" sz="1800" b="0" i="1" u="none" strike="noStrike" cap="none" normalizeH="0" baseline="0" dirty="0" smtClean="0">
              <a:ln>
                <a:noFill/>
              </a:ln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08275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дминистратор\Desktop\презентация к ФОРУМУ\Untitled-6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82"/>
            <a:ext cx="9151701" cy="6863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3528" y="1268760"/>
            <a:ext cx="78488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Динамика количества зарегистрированных СМИ в Москве и Московской области</a:t>
            </a:r>
          </a:p>
        </p:txBody>
      </p:sp>
      <p:graphicFrame>
        <p:nvGraphicFramePr>
          <p:cNvPr id="7" name="Диаграмма 6"/>
          <p:cNvGraphicFramePr/>
          <p:nvPr>
            <p:extLst/>
          </p:nvPr>
        </p:nvGraphicFramePr>
        <p:xfrm>
          <a:off x="1043608" y="2708920"/>
          <a:ext cx="7488832" cy="3524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5580112" y="6237312"/>
            <a:ext cx="345638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Источник: Управление </a:t>
            </a:r>
            <a:r>
              <a:rPr lang="ru-RU" sz="12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Роскомнадзора</a:t>
            </a:r>
            <a:r>
              <a:rPr lang="ru-RU" sz="1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по ЦФО</a:t>
            </a:r>
          </a:p>
        </p:txBody>
      </p:sp>
    </p:spTree>
    <p:extLst>
      <p:ext uri="{BB962C8B-B14F-4D97-AF65-F5344CB8AC3E}">
        <p14:creationId xmlns:p14="http://schemas.microsoft.com/office/powerpoint/2010/main" xmlns="" val="3743946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Администратор\Desktop\презентация к ФОРУМУ\Untitled-6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82"/>
            <a:ext cx="9151701" cy="6863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611560" y="1268760"/>
            <a:ext cx="835292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2400" b="1" dirty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Основные финансовые параметры </a:t>
            </a:r>
            <a:br>
              <a:rPr lang="ru-RU" altLang="ru-RU" sz="2400" b="1" dirty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</a:br>
            <a:r>
              <a:rPr lang="ru-RU" altLang="ru-RU" sz="2400" b="1" dirty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рынка прессы России, 2014 г.</a:t>
            </a:r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/>
          </p:nvPr>
        </p:nvGraphicFramePr>
        <p:xfrm>
          <a:off x="903443" y="2420888"/>
          <a:ext cx="7052934" cy="3888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325288" y="5678212"/>
            <a:ext cx="85011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Объем российского рынка печатных СМИ по итогам 2014 года составил 106 млрд. руб. </a:t>
            </a:r>
          </a:p>
          <a:p>
            <a:pPr algn="ctr"/>
            <a:r>
              <a:rPr lang="ru-RU" sz="1600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стоимостном выражении рынок печатных СМИ сократился на 5,9% </a:t>
            </a:r>
          </a:p>
          <a:p>
            <a:pPr algn="ctr"/>
            <a:r>
              <a:rPr lang="ru-RU" sz="1600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(со 112,5 млрд. руб. в 2013 году). </a:t>
            </a:r>
            <a:endParaRPr lang="ru-RU" sz="1600" b="1" i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7359497" y="6466895"/>
            <a:ext cx="160499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1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200" b="1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Источник: ФАПМК</a:t>
            </a:r>
            <a:endParaRPr kumimoji="0" lang="ru-RU" sz="1800" b="0" i="1" u="none" strike="noStrike" cap="none" normalizeH="0" baseline="0" dirty="0" smtClean="0">
              <a:ln>
                <a:noFill/>
              </a:ln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705213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дминистратор\Desktop\презентация к ФОРУМУ\Untitled-6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82"/>
            <a:ext cx="9151701" cy="6863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7504" y="1196752"/>
            <a:ext cx="89289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40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18800" y="1196752"/>
            <a:ext cx="8917695" cy="5762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2400" b="1" dirty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Aharoni" panose="02010803020104030203" pitchFamily="2" charset="-79"/>
              </a:rPr>
              <a:t>Объем рекламы в печатных СМИ </a:t>
            </a:r>
            <a:r>
              <a:rPr lang="en-US" sz="2400" b="1" dirty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Aharoni" panose="02010803020104030203" pitchFamily="2" charset="-79"/>
              </a:rPr>
              <a:t>(</a:t>
            </a:r>
            <a:r>
              <a:rPr lang="ru-RU" sz="2400" b="1" dirty="0" err="1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Aharoni" panose="02010803020104030203" pitchFamily="2" charset="-79"/>
              </a:rPr>
              <a:t>млрд.руб</a:t>
            </a:r>
            <a:r>
              <a:rPr lang="ru-RU" sz="2400" b="1" dirty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Aharoni" panose="02010803020104030203" pitchFamily="2" charset="-79"/>
              </a:rPr>
              <a:t>.)*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/>
          </p:nvPr>
        </p:nvGraphicFramePr>
        <p:xfrm>
          <a:off x="827584" y="2348880"/>
          <a:ext cx="7416823" cy="331236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80609"/>
                <a:gridCol w="2663423"/>
                <a:gridCol w="2472791"/>
              </a:tblGrid>
              <a:tr h="12434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Сегмент печатных СМИ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Объем </a:t>
                      </a:r>
                      <a:r>
                        <a:rPr lang="ru-RU" sz="1400" dirty="0" smtClean="0">
                          <a:effectLst/>
                        </a:rPr>
                        <a:t>финансирования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Прирост в %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9460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Газеты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1,3-1,4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-28%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8133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Журналы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2,3-2,4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-34%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9294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Рекламные издания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1,2-1,3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-37%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4400946" y="6453336"/>
            <a:ext cx="460851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* исследование </a:t>
            </a:r>
            <a:r>
              <a:rPr lang="ru-RU" sz="1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Ассоциации Коммуникационных Агентств России</a:t>
            </a:r>
          </a:p>
        </p:txBody>
      </p:sp>
    </p:spTree>
    <p:extLst>
      <p:ext uri="{BB962C8B-B14F-4D97-AF65-F5344CB8AC3E}">
        <p14:creationId xmlns:p14="http://schemas.microsoft.com/office/powerpoint/2010/main" xmlns="" val="3877284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дминистратор\Desktop\презентация к ФОРУМУ\Untitled-6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82"/>
            <a:ext cx="9151701" cy="6863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user1\Desktop\работа\презентации для димы\презентация 1\сл1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7188" y="1916832"/>
            <a:ext cx="8439150" cy="453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1520" y="1268760"/>
            <a:ext cx="87129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Проблемы рынка печатных </a:t>
            </a:r>
            <a:r>
              <a:rPr lang="ru-RU" sz="2400" b="1" dirty="0" smtClean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СМИ </a:t>
            </a:r>
            <a:r>
              <a:rPr lang="ru-RU" sz="2400" b="1" dirty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московского региона</a:t>
            </a:r>
          </a:p>
        </p:txBody>
      </p:sp>
    </p:spTree>
    <p:extLst>
      <p:ext uri="{BB962C8B-B14F-4D97-AF65-F5344CB8AC3E}">
        <p14:creationId xmlns:p14="http://schemas.microsoft.com/office/powerpoint/2010/main" xmlns="" val="1884045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дминистратор\Desktop\презентация к ФОРУМУ\Untitled-6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82"/>
            <a:ext cx="9151701" cy="6863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1520" y="1268760"/>
            <a:ext cx="87129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Окружная и районная пресса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/>
          </p:nvPr>
        </p:nvGraphicFramePr>
        <p:xfrm>
          <a:off x="278210" y="2135562"/>
          <a:ext cx="8470254" cy="2592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7059"/>
                <a:gridCol w="4193195"/>
              </a:tblGrid>
              <a:tr h="582268">
                <a:tc>
                  <a:txBody>
                    <a:bodyPr/>
                    <a:lstStyle/>
                    <a:p>
                      <a:r>
                        <a:rPr lang="ru-RU" dirty="0" smtClean="0"/>
                        <a:t>2014 год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2015 год</a:t>
                      </a:r>
                      <a:endParaRPr lang="ru-RU" dirty="0"/>
                    </a:p>
                  </a:txBody>
                  <a:tcPr/>
                </a:tc>
              </a:tr>
              <a:tr h="1005010">
                <a:tc>
                  <a:txBody>
                    <a:bodyPr/>
                    <a:lstStyle/>
                    <a:p>
                      <a:r>
                        <a:rPr lang="ru-RU" dirty="0" smtClean="0"/>
                        <a:t>Окружные печатные издания - 11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Окружные печатные издания – 11</a:t>
                      </a:r>
                      <a:endParaRPr lang="ru-RU" dirty="0"/>
                    </a:p>
                  </a:txBody>
                  <a:tcPr/>
                </a:tc>
              </a:tr>
              <a:tr h="1005010">
                <a:tc>
                  <a:txBody>
                    <a:bodyPr/>
                    <a:lstStyle/>
                    <a:p>
                      <a:r>
                        <a:rPr lang="ru-RU" dirty="0" smtClean="0"/>
                        <a:t>Районные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b="1" baseline="0" dirty="0" smtClean="0"/>
                        <a:t>печатные</a:t>
                      </a:r>
                      <a:r>
                        <a:rPr lang="ru-RU" baseline="0" dirty="0" smtClean="0"/>
                        <a:t> издания – свыше 150 изданий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Электронные</a:t>
                      </a:r>
                      <a:r>
                        <a:rPr lang="ru-RU" dirty="0" smtClean="0"/>
                        <a:t> районные газеты – </a:t>
                      </a:r>
                      <a:r>
                        <a:rPr lang="ru-RU" baseline="0" dirty="0" smtClean="0"/>
                        <a:t>125 *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4250852" y="6453336"/>
            <a:ext cx="474642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* данные АНО «Городской центр прикладной аналитики» за 2015 год</a:t>
            </a:r>
            <a:endParaRPr lang="ru-RU" sz="1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83568" y="4869160"/>
            <a:ext cx="79928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Совокупный тираж окружных</a:t>
            </a:r>
            <a:r>
              <a:rPr lang="en-US" dirty="0" smtClean="0"/>
              <a:t> </a:t>
            </a:r>
            <a:r>
              <a:rPr lang="ru-RU" dirty="0" smtClean="0"/>
              <a:t>печатных изданий в 2015 году – более 3,5 млн. экземпляров.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604082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дминистратор\Desktop\презентация к ФОРУМУ\Untitled-6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82"/>
            <a:ext cx="9151701" cy="6863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4" descr="ED6E5925(rgb)+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0825" y="2060848"/>
            <a:ext cx="3240088" cy="1873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2" descr="гаджет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0825" y="4221088"/>
            <a:ext cx="3241675" cy="180188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9" name="Rectangle 22"/>
          <p:cNvSpPr>
            <a:spLocks noChangeArrowheads="1"/>
          </p:cNvSpPr>
          <p:nvPr/>
        </p:nvSpPr>
        <p:spPr bwMode="auto">
          <a:xfrm>
            <a:off x="3635896" y="2060848"/>
            <a:ext cx="5184775" cy="420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indent="180975">
              <a:spcAft>
                <a:spcPts val="600"/>
              </a:spcAft>
            </a:pPr>
            <a:r>
              <a:rPr lang="ru-RU" sz="1200" dirty="0"/>
              <a:t>Проект </a:t>
            </a:r>
            <a:r>
              <a:rPr lang="ru-RU" sz="1200" dirty="0" smtClean="0"/>
              <a:t>«Пресса </a:t>
            </a:r>
            <a:r>
              <a:rPr lang="ru-RU" sz="1200" dirty="0"/>
              <a:t>в </a:t>
            </a:r>
            <a:r>
              <a:rPr lang="ru-RU" sz="1200" dirty="0" smtClean="0"/>
              <a:t>образовании» </a:t>
            </a:r>
            <a:r>
              <a:rPr lang="ru-RU" sz="1200" dirty="0"/>
              <a:t>запущен по инициативе Департамента СМИ и рекламы  г</a:t>
            </a:r>
            <a:r>
              <a:rPr lang="ru-RU" sz="1200" dirty="0" smtClean="0"/>
              <a:t>. Москвы </a:t>
            </a:r>
            <a:r>
              <a:rPr lang="ru-RU" sz="1200" dirty="0"/>
              <a:t>и содействии Департамента образования </a:t>
            </a:r>
            <a:r>
              <a:rPr lang="ru-RU" sz="1200" dirty="0" smtClean="0"/>
              <a:t>                  г. Москвы</a:t>
            </a:r>
            <a:r>
              <a:rPr lang="ru-RU" sz="1200" dirty="0"/>
              <a:t>.</a:t>
            </a:r>
          </a:p>
          <a:p>
            <a:pPr indent="180975">
              <a:spcAft>
                <a:spcPts val="600"/>
              </a:spcAft>
            </a:pPr>
            <a:r>
              <a:rPr lang="ru-RU" sz="1200" b="1" dirty="0"/>
              <a:t>Описание проекта:</a:t>
            </a:r>
            <a:endParaRPr lang="ru-RU" sz="1200" dirty="0"/>
          </a:p>
          <a:p>
            <a:pPr indent="180975">
              <a:spcAft>
                <a:spcPts val="600"/>
              </a:spcAft>
            </a:pPr>
            <a:r>
              <a:rPr lang="ru-RU" sz="1200" dirty="0"/>
              <a:t>Информационная грамотность предполагает умение работать</a:t>
            </a:r>
            <a:br>
              <a:rPr lang="ru-RU" sz="1200" dirty="0"/>
            </a:br>
            <a:r>
              <a:rPr lang="ru-RU" sz="1200" dirty="0"/>
              <a:t>с любыми источниками информации, со всеми видами информационных ресурсов. </a:t>
            </a:r>
          </a:p>
          <a:p>
            <a:pPr indent="180975">
              <a:spcAft>
                <a:spcPts val="600"/>
              </a:spcAft>
            </a:pPr>
            <a:r>
              <a:rPr lang="ru-RU" sz="1200" dirty="0"/>
              <a:t>Издания, участвующие в проекте выпускают продукты, обеспечивающие возможность диалога учителей и учеников, </a:t>
            </a:r>
            <a:r>
              <a:rPr lang="en-US" sz="1200" dirty="0"/>
              <a:t/>
            </a:r>
            <a:br>
              <a:rPr lang="en-US" sz="1200" dirty="0"/>
            </a:br>
            <a:r>
              <a:rPr lang="ru-RU" sz="1200" dirty="0"/>
              <a:t>как в рамках школьной программы, так и по общественно-культурной тематике, выходящей за рамки школьного курса.</a:t>
            </a:r>
            <a:endParaRPr lang="ru-RU" sz="1200" b="1" dirty="0"/>
          </a:p>
          <a:p>
            <a:pPr indent="180975">
              <a:spcAft>
                <a:spcPts val="600"/>
              </a:spcAft>
            </a:pPr>
            <a:r>
              <a:rPr lang="ru-RU" sz="1200" b="1" dirty="0"/>
              <a:t>Основная задача проекта</a:t>
            </a:r>
            <a:r>
              <a:rPr lang="ru-RU" sz="1200" dirty="0"/>
              <a:t> – образовательная и информационно-просветительская. </a:t>
            </a:r>
          </a:p>
          <a:p>
            <a:pPr indent="180975">
              <a:spcAft>
                <a:spcPts val="600"/>
              </a:spcAft>
            </a:pPr>
            <a:r>
              <a:rPr lang="ru-RU" sz="1200" dirty="0"/>
              <a:t>Для учителей это возможность давать детям актуальную дополнительную информацию. А для учеников – самостоятельно получить дополнительную, и что самое главное, проверенную информацию для подготовки домашних заданий, докладов, рефератов.</a:t>
            </a:r>
          </a:p>
          <a:p>
            <a:pPr indent="180975">
              <a:spcAft>
                <a:spcPts val="600"/>
              </a:spcAft>
            </a:pPr>
            <a:r>
              <a:rPr lang="ru-RU" sz="1200" b="1" dirty="0"/>
              <a:t>Целевая аудитория</a:t>
            </a:r>
            <a:r>
              <a:rPr lang="ru-RU" sz="1200" dirty="0"/>
              <a:t>: учащиеся в возрасте 14-17 лет, учителя, методисты и администрация школ.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10882" y="1321604"/>
            <a:ext cx="82089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ПРЕССА В ОБРАЗОВАНИИ</a:t>
            </a:r>
          </a:p>
        </p:txBody>
      </p:sp>
    </p:spTree>
    <p:extLst>
      <p:ext uri="{BB962C8B-B14F-4D97-AF65-F5344CB8AC3E}">
        <p14:creationId xmlns:p14="http://schemas.microsoft.com/office/powerpoint/2010/main" xmlns="" val="2094689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дминистратор\Desktop\презентация к ФОРУМУ\Untitled-6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82"/>
            <a:ext cx="9151701" cy="6863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7504" y="1196752"/>
            <a:ext cx="89289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40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18800" y="1196752"/>
            <a:ext cx="8917695" cy="5762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ru-RU" sz="2000" dirty="0">
              <a:solidFill>
                <a:schemeClr val="accent1">
                  <a:lumMod val="75000"/>
                </a:schemeClr>
              </a:solidFill>
              <a:ea typeface="Calibri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1449848"/>
            <a:ext cx="871296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600" b="1" dirty="0" smtClean="0">
              <a:solidFill>
                <a:srgbClr val="0039A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haroni" panose="02010803020104030203" pitchFamily="2" charset="-79"/>
            </a:endParaRPr>
          </a:p>
          <a:p>
            <a:pPr algn="ctr"/>
            <a:endParaRPr lang="ru-RU" sz="3600" b="1" dirty="0">
              <a:solidFill>
                <a:srgbClr val="0039A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haroni" panose="02010803020104030203" pitchFamily="2" charset="-79"/>
            </a:endParaRPr>
          </a:p>
          <a:p>
            <a:pPr algn="ctr"/>
            <a:r>
              <a:rPr lang="ru-RU" sz="3600" b="1" dirty="0" smtClean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Рынок </a:t>
            </a:r>
            <a:r>
              <a:rPr lang="ru-RU" sz="3600" b="1" dirty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полиграфических услуг московского региона </a:t>
            </a:r>
          </a:p>
        </p:txBody>
      </p:sp>
    </p:spTree>
    <p:extLst>
      <p:ext uri="{BB962C8B-B14F-4D97-AF65-F5344CB8AC3E}">
        <p14:creationId xmlns:p14="http://schemas.microsoft.com/office/powerpoint/2010/main" xmlns="" val="1547095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дминистратор\Desktop\презентация к ФОРУМУ\Untitled-6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82"/>
            <a:ext cx="9151701" cy="6863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91670" y="1412776"/>
            <a:ext cx="74975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Количество типографий в Москве </a:t>
            </a:r>
            <a:r>
              <a:rPr lang="ru-RU" sz="2400" b="1" dirty="0" smtClean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и </a:t>
            </a:r>
            <a:r>
              <a:rPr lang="ru-RU" sz="2400" b="1" dirty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России в целом</a:t>
            </a:r>
          </a:p>
        </p:txBody>
      </p:sp>
      <p:graphicFrame>
        <p:nvGraphicFramePr>
          <p:cNvPr id="6" name="Диаграмма 5"/>
          <p:cNvGraphicFramePr/>
          <p:nvPr>
            <p:extLst/>
          </p:nvPr>
        </p:nvGraphicFramePr>
        <p:xfrm>
          <a:off x="323528" y="2420888"/>
          <a:ext cx="4104456" cy="3760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7208110" y="6466895"/>
            <a:ext cx="175637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1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200" b="1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Источник: </a:t>
            </a:r>
            <a:r>
              <a:rPr lang="ru-RU" sz="1200" b="1" i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Роспечать</a:t>
            </a:r>
            <a:endParaRPr kumimoji="0" lang="ru-RU" sz="1800" b="0" i="1" u="none" strike="noStrike" cap="none" normalizeH="0" baseline="0" dirty="0" smtClean="0">
              <a:ln>
                <a:noFill/>
              </a:ln>
              <a:effectLst/>
              <a:latin typeface="Arial" pitchFamily="34" charset="0"/>
            </a:endParaRPr>
          </a:p>
        </p:txBody>
      </p:sp>
      <p:graphicFrame>
        <p:nvGraphicFramePr>
          <p:cNvPr id="5" name="Диаграмма 4"/>
          <p:cNvGraphicFramePr/>
          <p:nvPr>
            <p:extLst/>
          </p:nvPr>
        </p:nvGraphicFramePr>
        <p:xfrm>
          <a:off x="4762900" y="2420888"/>
          <a:ext cx="4057572" cy="36724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7542200" y="3187236"/>
            <a:ext cx="43204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/>
              <a:t>62%</a:t>
            </a:r>
            <a:endParaRPr lang="ru-RU" sz="11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499992" y="4365104"/>
            <a:ext cx="50405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/>
              <a:t>24%</a:t>
            </a:r>
            <a:endParaRPr lang="ru-RU" sz="12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148064" y="2967335"/>
            <a:ext cx="45236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/>
              <a:t>14%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xmlns="" val="158671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дминистратор\Desktop\презентация к ФОРУМУ\Untitled-6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82"/>
            <a:ext cx="9151701" cy="6863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11560" y="2348880"/>
            <a:ext cx="8208912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/>
              <a:t>- Московская газетная типография, г. Москва </a:t>
            </a:r>
          </a:p>
          <a:p>
            <a:pPr lvl="0"/>
            <a:r>
              <a:rPr lang="ru-RU" sz="2000" b="1" i="1" dirty="0"/>
              <a:t>- ПК «Пушкинская площадь</a:t>
            </a:r>
            <a:r>
              <a:rPr lang="ru-RU" sz="2000" b="1" i="1" dirty="0" smtClean="0"/>
              <a:t>», </a:t>
            </a:r>
            <a:r>
              <a:rPr lang="ru-RU" sz="2000" b="1" i="1" dirty="0"/>
              <a:t>г. </a:t>
            </a:r>
            <a:r>
              <a:rPr lang="ru-RU" sz="2000" b="1" i="1" dirty="0" smtClean="0"/>
              <a:t>Москва</a:t>
            </a:r>
            <a:endParaRPr lang="ru-RU" sz="2000" b="1" i="1" dirty="0"/>
          </a:p>
          <a:p>
            <a:pPr lvl="0"/>
            <a:r>
              <a:rPr lang="ru-RU" sz="2000" b="1" i="1" dirty="0" smtClean="0"/>
              <a:t>- АО </a:t>
            </a:r>
            <a:r>
              <a:rPr lang="ru-RU" sz="2000" b="1" i="1" dirty="0"/>
              <a:t>«Красная Звезда», г. </a:t>
            </a:r>
            <a:r>
              <a:rPr lang="ru-RU" sz="2000" b="1" i="1" dirty="0" smtClean="0"/>
              <a:t>Москва</a:t>
            </a:r>
            <a:endParaRPr lang="en-US" sz="2000" b="1" i="1" dirty="0" smtClean="0"/>
          </a:p>
          <a:p>
            <a:r>
              <a:rPr lang="en-US" sz="2000" b="1" i="1" dirty="0" smtClean="0"/>
              <a:t>- </a:t>
            </a:r>
            <a:r>
              <a:rPr lang="ru-RU" sz="2000" b="1" i="1" dirty="0" smtClean="0"/>
              <a:t>Первая </a:t>
            </a:r>
            <a:r>
              <a:rPr lang="ru-RU" sz="2000" b="1" i="1" dirty="0"/>
              <a:t>Образцовая типография г. Москва</a:t>
            </a:r>
          </a:p>
          <a:p>
            <a:pPr lvl="0"/>
            <a:r>
              <a:rPr lang="ru-RU" sz="2000" b="1" i="1" dirty="0" smtClean="0"/>
              <a:t>- ПО «Периодика», г. Москва</a:t>
            </a:r>
            <a:endParaRPr lang="ru-RU" sz="2000" b="1" i="1" dirty="0"/>
          </a:p>
          <a:p>
            <a:pPr lvl="0"/>
            <a:r>
              <a:rPr lang="en-US" sz="2000" b="1" i="1" dirty="0" smtClean="0"/>
              <a:t>- </a:t>
            </a:r>
            <a:r>
              <a:rPr lang="ru-RU" sz="2000" b="1" i="1" dirty="0" smtClean="0"/>
              <a:t>Типография </a:t>
            </a:r>
            <a:r>
              <a:rPr lang="en-US" sz="2000" b="1" i="1" dirty="0"/>
              <a:t>VMG Group</a:t>
            </a:r>
            <a:r>
              <a:rPr lang="ru-RU" sz="2000" b="1" i="1" dirty="0"/>
              <a:t>, г. Москва</a:t>
            </a:r>
            <a:endParaRPr lang="en-US" sz="2000" b="1" i="1" dirty="0"/>
          </a:p>
          <a:p>
            <a:r>
              <a:rPr lang="ru-RU" sz="2000" b="1" i="1" dirty="0" smtClean="0"/>
              <a:t>- ППК «</a:t>
            </a:r>
            <a:r>
              <a:rPr lang="ru-RU" sz="2000" b="1" i="1" dirty="0" err="1" smtClean="0"/>
              <a:t>Прайм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Принт</a:t>
            </a:r>
            <a:r>
              <a:rPr lang="ru-RU" sz="2000" b="1" i="1" dirty="0" smtClean="0"/>
              <a:t> Москва», г. Долгопрудный </a:t>
            </a:r>
          </a:p>
          <a:p>
            <a:pPr lvl="0"/>
            <a:r>
              <a:rPr lang="en-US" sz="2000" b="1" i="1" dirty="0" smtClean="0"/>
              <a:t>- </a:t>
            </a:r>
            <a:r>
              <a:rPr lang="ru-RU" sz="2000" b="1" i="1" dirty="0" smtClean="0"/>
              <a:t>ПК «Экстра </a:t>
            </a:r>
            <a:r>
              <a:rPr lang="ru-RU" sz="2000" b="1" i="1" dirty="0"/>
              <a:t>М», г. Красногорск </a:t>
            </a:r>
          </a:p>
          <a:p>
            <a:pPr lvl="0"/>
            <a:r>
              <a:rPr lang="ru-RU" sz="2000" b="1" i="1" dirty="0" smtClean="0"/>
              <a:t>- Первый </a:t>
            </a:r>
            <a:r>
              <a:rPr lang="ru-RU" sz="2000" b="1" i="1" dirty="0"/>
              <a:t>полиграфический комбинат, г. Красногорск </a:t>
            </a:r>
            <a:endParaRPr lang="ru-RU" sz="2000" b="1" i="1" dirty="0" smtClean="0"/>
          </a:p>
          <a:p>
            <a:pPr lvl="0"/>
            <a:r>
              <a:rPr lang="ru-RU" sz="2000" b="1" i="1" dirty="0" smtClean="0"/>
              <a:t>- Подольская </a:t>
            </a:r>
            <a:r>
              <a:rPr lang="ru-RU" sz="2000" b="1" i="1" dirty="0"/>
              <a:t>фабрика офсетной печати, г. Подольск </a:t>
            </a:r>
            <a:endParaRPr lang="en-US" sz="2000" b="1" i="1" dirty="0"/>
          </a:p>
          <a:p>
            <a:pPr lvl="0"/>
            <a:r>
              <a:rPr lang="ru-RU" sz="2000" b="1" i="1" dirty="0" smtClean="0"/>
              <a:t>- Можайский </a:t>
            </a:r>
            <a:r>
              <a:rPr lang="ru-RU" sz="2000" b="1" i="1" dirty="0"/>
              <a:t>полиграфический комбинат, г. </a:t>
            </a:r>
            <a:r>
              <a:rPr lang="ru-RU" sz="2000" b="1" i="1" dirty="0" smtClean="0"/>
              <a:t>Можайск</a:t>
            </a:r>
          </a:p>
          <a:p>
            <a:pPr lvl="0"/>
            <a:r>
              <a:rPr lang="ru-RU" sz="2000" b="1" i="1" dirty="0" smtClean="0"/>
              <a:t>- Чеховский полиграфический комбинат, г. Чехов</a:t>
            </a:r>
          </a:p>
          <a:p>
            <a:pPr lvl="0"/>
            <a:endParaRPr lang="ru-RU" sz="2000" b="1" i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1268760"/>
            <a:ext cx="83529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Основные полиграфические </a:t>
            </a:r>
            <a:r>
              <a:rPr lang="ru-RU" sz="2400" b="1" dirty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комплексы </a:t>
            </a:r>
            <a:endParaRPr lang="ru-RU" sz="2400" b="1" dirty="0" smtClean="0">
              <a:solidFill>
                <a:srgbClr val="0039A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haroni" panose="02010803020104030203" pitchFamily="2" charset="-79"/>
            </a:endParaRPr>
          </a:p>
          <a:p>
            <a:pPr algn="ctr"/>
            <a:r>
              <a:rPr lang="ru-RU" sz="2400" b="1" dirty="0" smtClean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московского </a:t>
            </a:r>
            <a:r>
              <a:rPr lang="ru-RU" sz="2400" b="1" dirty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региона </a:t>
            </a:r>
          </a:p>
          <a:p>
            <a:pPr algn="ctr"/>
            <a:r>
              <a:rPr lang="ru-RU" sz="2400" b="1" dirty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(газеты и журналы) </a:t>
            </a:r>
          </a:p>
        </p:txBody>
      </p:sp>
    </p:spTree>
    <p:extLst>
      <p:ext uri="{BB962C8B-B14F-4D97-AF65-F5344CB8AC3E}">
        <p14:creationId xmlns:p14="http://schemas.microsoft.com/office/powerpoint/2010/main" xmlns="" val="3585604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дминистратор\Desktop\презентация к ФОРУМУ\Untitled-6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82"/>
            <a:ext cx="9151701" cy="6863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7504" y="1196752"/>
            <a:ext cx="89289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40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18800" y="1196752"/>
            <a:ext cx="8917695" cy="5762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ru-RU" sz="2000" dirty="0">
              <a:solidFill>
                <a:schemeClr val="accent1">
                  <a:lumMod val="75000"/>
                </a:schemeClr>
              </a:solidFill>
              <a:ea typeface="Calibri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1238826"/>
            <a:ext cx="87129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Динамика изменения цен на полиграфическую продукцию</a:t>
            </a:r>
          </a:p>
        </p:txBody>
      </p:sp>
      <p:pic>
        <p:nvPicPr>
          <p:cNvPr id="7" name="Рисунок 8" descr="с6.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2420888"/>
            <a:ext cx="4179887" cy="322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C:\Users\user1\Desktop\работа\презентации для димы\презентация 2\сл6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4875" y="2420887"/>
            <a:ext cx="4089400" cy="322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7125610" y="6381328"/>
            <a:ext cx="1678665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+mn-cs"/>
              </a:rPr>
              <a:t>Источник: МАП, ГИПП</a:t>
            </a:r>
          </a:p>
        </p:txBody>
      </p:sp>
    </p:spTree>
    <p:extLst>
      <p:ext uri="{BB962C8B-B14F-4D97-AF65-F5344CB8AC3E}">
        <p14:creationId xmlns:p14="http://schemas.microsoft.com/office/powerpoint/2010/main" xmlns="" val="438165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дминистратор\Desktop\презентация к ФОРУМУ\Untitled-6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82"/>
            <a:ext cx="9151701" cy="6863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7504" y="1196752"/>
            <a:ext cx="89289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40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18800" y="1196752"/>
            <a:ext cx="8917695" cy="5762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ru-RU" sz="2000" dirty="0">
              <a:solidFill>
                <a:schemeClr val="accent1">
                  <a:lumMod val="75000"/>
                </a:schemeClr>
              </a:solidFill>
              <a:ea typeface="Calibri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1238826"/>
            <a:ext cx="87129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Основные проблемы рынка полиграфических услуг московского региона</a:t>
            </a:r>
          </a:p>
        </p:txBody>
      </p:sp>
      <p:pic>
        <p:nvPicPr>
          <p:cNvPr id="8" name="Рисунок 2" descr="с9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088" y="2060848"/>
            <a:ext cx="7489825" cy="4417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755278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дминистратор\Desktop\презентация к ФОРУМУ\Untitled-6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82"/>
            <a:ext cx="9151701" cy="6863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7504" y="1196752"/>
            <a:ext cx="89289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40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18800" y="1196752"/>
            <a:ext cx="8917695" cy="5762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ru-RU" sz="2000" dirty="0">
              <a:solidFill>
                <a:schemeClr val="accent1">
                  <a:lumMod val="75000"/>
                </a:schemeClr>
              </a:solidFill>
              <a:ea typeface="Calibri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31391" y="1268760"/>
            <a:ext cx="87129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Возможные пути решения проблем рынка полиграфических услуг московского региона</a:t>
            </a:r>
          </a:p>
        </p:txBody>
      </p:sp>
      <p:pic>
        <p:nvPicPr>
          <p:cNvPr id="8" name="Рисунок 2" descr="с1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288" y="2201962"/>
            <a:ext cx="8385175" cy="410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732635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Администратор\Desktop\презентация к ФОРУМУ\Untitled-6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82"/>
            <a:ext cx="9151701" cy="6863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611560" y="2681114"/>
            <a:ext cx="7920880" cy="646331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Московский книжный рынок</a:t>
            </a:r>
            <a:endParaRPr lang="ru-RU" sz="3600" b="1" dirty="0">
              <a:solidFill>
                <a:srgbClr val="0039A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484997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Администратор\Desktop\презентация к ФОРУМУ\Untitled-6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1608"/>
            <a:ext cx="9151701" cy="6863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611560" y="1268760"/>
            <a:ext cx="835292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2400" b="1" dirty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Динамика доли книгоиздания Москвы в суммарном выпуске книг в РФ, %</a:t>
            </a:r>
          </a:p>
        </p:txBody>
      </p:sp>
      <p:pic>
        <p:nvPicPr>
          <p:cNvPr id="9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21325" y="2468314"/>
            <a:ext cx="6343163" cy="3552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147009" y="2492896"/>
            <a:ext cx="2376264" cy="145050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ru-RU" altLang="ru-RU" sz="1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снижение среднего тиража изданий, выпущенных в </a:t>
            </a:r>
            <a:r>
              <a:rPr lang="ru-RU" altLang="ru-RU" sz="18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Москве </a:t>
            </a:r>
            <a:endParaRPr lang="ru-RU" altLang="ru-RU" sz="18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spcBef>
                <a:spcPct val="50000"/>
              </a:spcBef>
              <a:buFont typeface="Wingdings" pitchFamily="2" charset="2"/>
              <a:buNone/>
            </a:pPr>
            <a:r>
              <a:rPr lang="ru-RU" altLang="ru-RU" sz="1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altLang="ru-RU" sz="1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полугодии 2015 года </a:t>
            </a:r>
            <a:r>
              <a:rPr lang="ru-RU" altLang="ru-RU" sz="1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1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- 5 570 </a:t>
            </a:r>
            <a:r>
              <a:rPr lang="ru-RU" altLang="ru-RU" sz="1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экз. </a:t>
            </a:r>
            <a:r>
              <a:rPr lang="ru-RU" altLang="ru-RU" sz="1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(-</a:t>
            </a:r>
            <a:r>
              <a:rPr lang="ru-RU" altLang="ru-RU" sz="1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11% к 2014)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altLang="ru-RU" sz="1600" dirty="0"/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129001" y="4221088"/>
            <a:ext cx="2492324" cy="129614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ru-RU" altLang="ru-RU" sz="1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снижение количества наименований, выпущенных в Москве</a:t>
            </a:r>
          </a:p>
          <a:p>
            <a:pPr>
              <a:lnSpc>
                <a:spcPct val="80000"/>
              </a:lnSpc>
              <a:spcBef>
                <a:spcPct val="50000"/>
              </a:spcBef>
              <a:buFont typeface="Wingdings" pitchFamily="2" charset="2"/>
              <a:buNone/>
            </a:pPr>
            <a:r>
              <a:rPr lang="ru-RU" altLang="ru-RU" sz="1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altLang="ru-RU" sz="1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полугодии 2015 года </a:t>
            </a:r>
            <a:r>
              <a:rPr lang="ru-RU" altLang="ru-RU" sz="1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1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- 29 290</a:t>
            </a:r>
            <a:r>
              <a:rPr lang="en-US" altLang="ru-RU" sz="1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SKU</a:t>
            </a:r>
            <a:r>
              <a:rPr lang="ru-RU" altLang="ru-RU" sz="1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(-</a:t>
            </a:r>
            <a:r>
              <a:rPr lang="ru-RU" altLang="ru-RU" sz="1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9% к 2014)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altLang="ru-RU" sz="1600" dirty="0"/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6729196" y="6466895"/>
            <a:ext cx="223529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1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200" b="1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Источник: </a:t>
            </a:r>
            <a:r>
              <a:rPr lang="ru-RU" sz="1200" b="1" i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Книжная палата</a:t>
            </a:r>
            <a:endParaRPr kumimoji="0" lang="ru-RU" sz="1800" b="0" i="1" u="none" strike="noStrike" cap="none" normalizeH="0" baseline="0" dirty="0" smtClean="0">
              <a:ln>
                <a:noFill/>
              </a:ln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578961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Администратор\Desktop\презентация к ФОРУМУ\Untitled-6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82"/>
            <a:ext cx="9151701" cy="6863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611560" y="1268760"/>
            <a:ext cx="835292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2400" b="1" dirty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Структура выпуска книг по целевому назначению в Москве в </a:t>
            </a:r>
            <a:r>
              <a:rPr lang="en-US" altLang="ru-RU" sz="2400" b="1" dirty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I</a:t>
            </a:r>
            <a:r>
              <a:rPr lang="ru-RU" altLang="ru-RU" sz="2400" b="1" dirty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 полугодии </a:t>
            </a:r>
            <a:r>
              <a:rPr lang="ru-RU" altLang="ru-RU" sz="2400" b="1" dirty="0" smtClean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2015 г. </a:t>
            </a:r>
            <a:r>
              <a:rPr lang="ru-RU" altLang="ru-RU" sz="2400" b="1" dirty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(доля в суммарном тираже) </a:t>
            </a: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6729196" y="6466895"/>
            <a:ext cx="223529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1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200" b="1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Источник: </a:t>
            </a:r>
            <a:r>
              <a:rPr lang="ru-RU" sz="1200" b="1" i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Книжная палата</a:t>
            </a:r>
            <a:endParaRPr kumimoji="0" lang="ru-RU" sz="1800" b="0" i="1" u="none" strike="noStrike" cap="none" normalizeH="0" baseline="0" dirty="0" smtClean="0">
              <a:ln>
                <a:noFill/>
              </a:ln>
              <a:effectLst/>
              <a:latin typeface="Arial" pitchFamily="34" charset="0"/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179388" y="2439683"/>
            <a:ext cx="3671887" cy="3940480"/>
          </a:xfrm>
          <a:prstGeom prst="rect">
            <a:avLst/>
          </a:prstGeom>
        </p:spPr>
        <p:txBody>
          <a:bodyPr/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17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Основные инвестиции московских издательств сосредоточены в трех </a:t>
            </a:r>
            <a:r>
              <a:rPr lang="ru-RU" altLang="ru-RU" sz="17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сегментах:</a:t>
            </a:r>
            <a:endParaRPr lang="ru-RU" altLang="ru-RU" sz="17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ru-RU" altLang="ru-RU" sz="1600" dirty="0" smtClean="0">
                <a:solidFill>
                  <a:schemeClr val="tx1"/>
                </a:solidFill>
              </a:rPr>
              <a:t>художественная литература                 </a:t>
            </a:r>
          </a:p>
          <a:p>
            <a:pPr marL="285750" indent="-285750" algn="just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ru-RU" altLang="ru-RU" sz="1600" dirty="0" smtClean="0">
                <a:solidFill>
                  <a:schemeClr val="tx1"/>
                </a:solidFill>
              </a:rPr>
              <a:t>детская книга</a:t>
            </a:r>
          </a:p>
          <a:p>
            <a:pPr marL="285750" indent="-285750" algn="just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ru-RU" altLang="ru-RU" sz="1600" dirty="0" smtClean="0">
                <a:solidFill>
                  <a:schemeClr val="tx1"/>
                </a:solidFill>
              </a:rPr>
              <a:t>учебная книга</a:t>
            </a:r>
            <a:r>
              <a:rPr lang="ru-RU" altLang="ru-RU" sz="1800" dirty="0" smtClean="0">
                <a:solidFill>
                  <a:schemeClr val="tx1"/>
                </a:solidFill>
              </a:rPr>
              <a:t> </a:t>
            </a:r>
          </a:p>
          <a:p>
            <a:pPr algn="just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1800" b="1" dirty="0" smtClean="0"/>
              <a:t>     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ru-RU" altLang="ru-RU" sz="1800" b="1" dirty="0" smtClean="0"/>
          </a:p>
          <a:p>
            <a:pPr marL="0" indent="0">
              <a:lnSpc>
                <a:spcPct val="80000"/>
              </a:lnSpc>
              <a:buNone/>
            </a:pPr>
            <a:r>
              <a:rPr lang="ru-RU" altLang="ru-RU" sz="17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Эти разделы обеспечили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ru-RU" altLang="ru-RU" sz="17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58,0</a:t>
            </a:r>
            <a:r>
              <a:rPr lang="ru-RU" altLang="ru-RU" sz="17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% </a:t>
            </a:r>
            <a:r>
              <a:rPr lang="ru-RU" altLang="ru-RU" sz="17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наименований и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ru-RU" altLang="ru-RU" sz="17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81,4</a:t>
            </a:r>
            <a:r>
              <a:rPr lang="ru-RU" altLang="ru-RU" sz="17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% </a:t>
            </a:r>
            <a:r>
              <a:rPr lang="ru-RU" altLang="ru-RU" sz="17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тиража суммарного </a:t>
            </a:r>
            <a:r>
              <a:rPr lang="ru-RU" altLang="ru-RU" sz="17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17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17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книжного </a:t>
            </a:r>
            <a:r>
              <a:rPr lang="ru-RU" altLang="ru-RU" sz="17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выпуска столицы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ru-RU" altLang="ru-RU" sz="1800" b="1" dirty="0"/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646882946"/>
              </p:ext>
            </p:extLst>
          </p:nvPr>
        </p:nvGraphicFramePr>
        <p:xfrm>
          <a:off x="3538522" y="2636912"/>
          <a:ext cx="5925932" cy="51878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xmlns="" val="42860008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Администратор\Desktop\презентация к ФОРУМУ\Untitled-6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82"/>
            <a:ext cx="9151701" cy="6863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611560" y="1268760"/>
            <a:ext cx="835292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2400" b="1" dirty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Доли ведущих издательств в суммарном тираже вышедших в Москве книг в I полугодии </a:t>
            </a:r>
            <a:r>
              <a:rPr lang="ru-RU" altLang="ru-RU" sz="2400" b="1" dirty="0" smtClean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2015 г</a:t>
            </a:r>
            <a:r>
              <a:rPr lang="ru-RU" altLang="ru-RU" sz="2400" b="1" dirty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., </a:t>
            </a:r>
            <a:r>
              <a:rPr lang="ru-RU" altLang="ru-RU" sz="2400" b="1" dirty="0" smtClean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%</a:t>
            </a:r>
            <a:endParaRPr lang="ru-RU" altLang="ru-RU" sz="2400" b="1" dirty="0">
              <a:solidFill>
                <a:srgbClr val="0039A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haroni" panose="02010803020104030203" pitchFamily="2" charset="-79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6729196" y="6466895"/>
            <a:ext cx="223529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1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200" b="1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Источник: </a:t>
            </a:r>
            <a:r>
              <a:rPr lang="ru-RU" sz="1200" b="1" i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Книжная палата</a:t>
            </a:r>
            <a:endParaRPr kumimoji="0" lang="ru-RU" sz="1800" b="0" i="1" u="none" strike="noStrike" cap="none" normalizeH="0" baseline="0" dirty="0" smtClean="0">
              <a:ln>
                <a:noFill/>
              </a:ln>
              <a:effectLst/>
              <a:latin typeface="Arial" pitchFamily="34" charset="0"/>
            </a:endParaRPr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277716071"/>
              </p:ext>
            </p:extLst>
          </p:nvPr>
        </p:nvGraphicFramePr>
        <p:xfrm>
          <a:off x="3867132" y="2852936"/>
          <a:ext cx="5724128" cy="42171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151527" y="2417112"/>
            <a:ext cx="3528392" cy="4652962"/>
          </a:xfrm>
          <a:prstGeom prst="rect">
            <a:avLst/>
          </a:prstGeom>
        </p:spPr>
        <p:txBody>
          <a:bodyPr/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None/>
            </a:pPr>
            <a:r>
              <a:rPr lang="ru-RU" altLang="ru-RU" sz="17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Статистика выпуска печатных изданий свидетельствует о </a:t>
            </a:r>
            <a:r>
              <a:rPr lang="ru-RU" altLang="ru-RU" sz="17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смягчении</a:t>
            </a:r>
            <a:r>
              <a:rPr lang="ru-RU" altLang="ru-RU" sz="17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монопольных трендов в книгоиздании Москвы, отводя </a:t>
            </a:r>
            <a:r>
              <a:rPr lang="ru-RU" altLang="ru-RU" sz="17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5 </a:t>
            </a:r>
            <a:r>
              <a:rPr lang="ru-RU" altLang="ru-RU" sz="17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(пяти) ведущим издательствам </a:t>
            </a:r>
            <a:r>
              <a:rPr lang="ru-RU" altLang="ru-RU" sz="17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17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17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I </a:t>
            </a:r>
            <a:r>
              <a:rPr lang="ru-RU" altLang="ru-RU" sz="17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полугодии 2015 </a:t>
            </a:r>
            <a:r>
              <a:rPr lang="ru-RU" altLang="ru-RU" sz="17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года: </a:t>
            </a:r>
            <a:endParaRPr lang="ru-RU" altLang="ru-RU" sz="17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80000"/>
              </a:lnSpc>
              <a:buFont typeface="Wingdings" panose="05000000000000000000" pitchFamily="2" charset="2"/>
              <a:buNone/>
            </a:pPr>
            <a:endParaRPr lang="ru-RU" altLang="ru-RU" sz="1700" dirty="0" smtClean="0"/>
          </a:p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ru-RU" altLang="ru-RU" sz="17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числу выпущенных названий</a:t>
            </a:r>
            <a:r>
              <a:rPr lang="ru-RU" altLang="ru-RU" sz="1700" b="1" dirty="0" smtClean="0"/>
              <a:t> – </a:t>
            </a:r>
            <a:r>
              <a:rPr lang="ru-RU" altLang="ru-RU" sz="1700" b="1" dirty="0" smtClean="0">
                <a:solidFill>
                  <a:schemeClr val="tx1"/>
                </a:solidFill>
              </a:rPr>
              <a:t>28,93% </a:t>
            </a:r>
            <a:br>
              <a:rPr lang="ru-RU" altLang="ru-RU" sz="1700" b="1" dirty="0" smtClean="0">
                <a:solidFill>
                  <a:schemeClr val="tx1"/>
                </a:solidFill>
              </a:rPr>
            </a:br>
            <a:r>
              <a:rPr lang="ru-RU" altLang="ru-RU" sz="1700" i="1" dirty="0" smtClean="0"/>
              <a:t>(32,24% в </a:t>
            </a:r>
            <a:r>
              <a:rPr lang="en-US" altLang="ru-RU" sz="1700" i="1" dirty="0" smtClean="0"/>
              <a:t>I</a:t>
            </a:r>
            <a:r>
              <a:rPr lang="ru-RU" altLang="ru-RU" sz="1700" i="1" dirty="0" smtClean="0"/>
              <a:t> полугодии 2014 г.)</a:t>
            </a:r>
          </a:p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Ø"/>
            </a:pPr>
            <a:endParaRPr lang="ru-RU" altLang="ru-RU" sz="1700" i="1" dirty="0" smtClean="0"/>
          </a:p>
          <a:p>
            <a:pPr marL="28575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altLang="ru-RU" sz="17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суммарному тиражу </a:t>
            </a:r>
            <a:r>
              <a:rPr lang="ru-RU" altLang="ru-RU" sz="17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17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17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altLang="ru-RU" sz="1700" b="1" dirty="0" smtClean="0">
                <a:solidFill>
                  <a:schemeClr val="tx1"/>
                </a:solidFill>
              </a:rPr>
              <a:t>46,5%</a:t>
            </a:r>
            <a:br>
              <a:rPr lang="ru-RU" altLang="ru-RU" sz="1700" b="1" dirty="0" smtClean="0">
                <a:solidFill>
                  <a:schemeClr val="tx1"/>
                </a:solidFill>
              </a:rPr>
            </a:br>
            <a:r>
              <a:rPr lang="ru-RU" altLang="ru-RU" sz="1700" i="1" dirty="0" smtClean="0"/>
              <a:t>(49,04% в </a:t>
            </a:r>
            <a:r>
              <a:rPr lang="en-US" altLang="ru-RU" sz="1700" i="1" dirty="0" smtClean="0"/>
              <a:t>I</a:t>
            </a:r>
            <a:r>
              <a:rPr lang="ru-RU" altLang="ru-RU" sz="1700" i="1" dirty="0" smtClean="0"/>
              <a:t> полугодии 2014 г.)</a:t>
            </a:r>
            <a:br>
              <a:rPr lang="ru-RU" altLang="ru-RU" sz="1700" i="1" dirty="0" smtClean="0"/>
            </a:br>
            <a:r>
              <a:rPr lang="ru-RU" altLang="ru-RU" sz="1700" dirty="0" smtClean="0"/>
              <a:t>общего московского выпуска</a:t>
            </a:r>
            <a:endParaRPr lang="ru-RU" altLang="ru-RU" sz="1700" dirty="0"/>
          </a:p>
        </p:txBody>
      </p:sp>
    </p:spTree>
    <p:extLst>
      <p:ext uri="{BB962C8B-B14F-4D97-AF65-F5344CB8AC3E}">
        <p14:creationId xmlns:p14="http://schemas.microsoft.com/office/powerpoint/2010/main" xmlns="" val="28000405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Администратор\Desktop\презентация к ФОРУМУ\Untitled-6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245296"/>
            <a:ext cx="9151701" cy="6863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323528" y="1124744"/>
            <a:ext cx="8640960" cy="800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2300" b="1" dirty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Доли </a:t>
            </a:r>
            <a:r>
              <a:rPr lang="ru-RU" altLang="ru-RU" sz="2300" b="1" dirty="0" smtClean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ключевых игроков* по суммарным продажам в обороте книжных магазинов Москвы в январе-июне 2015 г. (2014 г.),%</a:t>
            </a:r>
            <a:endParaRPr lang="ru-RU" altLang="ru-RU" sz="2300" b="1" dirty="0">
              <a:solidFill>
                <a:srgbClr val="0039A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haroni" panose="02010803020104030203" pitchFamily="2" charset="-79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6729196" y="6466895"/>
            <a:ext cx="223529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1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200" b="1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Источник: </a:t>
            </a:r>
            <a:r>
              <a:rPr lang="ru-RU" sz="1200" b="1" i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Книжная палата</a:t>
            </a:r>
            <a:endParaRPr kumimoji="0" lang="ru-RU" sz="1800" b="0" i="1" u="none" strike="noStrike" cap="none" normalizeH="0" baseline="0" dirty="0" smtClean="0">
              <a:ln>
                <a:noFill/>
              </a:ln>
              <a:effectLst/>
              <a:latin typeface="Arial" pitchFamily="34" charset="0"/>
            </a:endParaRP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452318154"/>
              </p:ext>
            </p:extLst>
          </p:nvPr>
        </p:nvGraphicFramePr>
        <p:xfrm>
          <a:off x="-601365" y="2247473"/>
          <a:ext cx="6218455" cy="43230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5617090" y="2636912"/>
            <a:ext cx="3096343" cy="2708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altLang="ru-RU" sz="17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Наиболее реалистичный сценарий развития событий в 201</a:t>
            </a:r>
            <a:r>
              <a:rPr lang="en-US" altLang="ru-RU" sz="17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altLang="ru-RU" sz="17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-201</a:t>
            </a:r>
            <a:r>
              <a:rPr lang="en-US" altLang="ru-RU" sz="17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lang="ru-RU" altLang="ru-RU" sz="17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гг. предполагает усиление </a:t>
            </a:r>
            <a:r>
              <a:rPr lang="ru-RU" altLang="ru-RU" sz="17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монополистических </a:t>
            </a:r>
            <a:r>
              <a:rPr lang="ru-RU" altLang="ru-RU" sz="17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трендов рынка, а также постепенное переключение на альтернативные классическим магазинам каналы сбыта, прежде всего, – на </a:t>
            </a:r>
            <a:r>
              <a:rPr lang="ru-RU" altLang="ru-RU" sz="17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Интернет-ресурсы. </a:t>
            </a:r>
            <a:endParaRPr lang="ru-RU" altLang="ru-RU" sz="17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35496" y="6497463"/>
            <a:ext cx="5940425" cy="315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1200" b="1" dirty="0">
                <a:latin typeface="+mn-lt"/>
              </a:rPr>
              <a:t>* Издательства и издающие организации, зарегистрированные в Москве</a:t>
            </a:r>
          </a:p>
        </p:txBody>
      </p:sp>
    </p:spTree>
    <p:extLst>
      <p:ext uri="{BB962C8B-B14F-4D97-AF65-F5344CB8AC3E}">
        <p14:creationId xmlns:p14="http://schemas.microsoft.com/office/powerpoint/2010/main" xmlns="" val="12358825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Администратор\Desktop\презентация к ФОРУМУ\Untitled-6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82"/>
            <a:ext cx="9151701" cy="6863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4244157" y="6466895"/>
            <a:ext cx="472033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1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200" b="1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Источник: </a:t>
            </a:r>
            <a:r>
              <a:rPr lang="ru-RU" sz="1200" b="1" i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данные проекта «Книжный рынок России 2010-2015»</a:t>
            </a:r>
            <a:endParaRPr kumimoji="0" lang="ru-RU" sz="1800" b="0" i="1" u="none" strike="noStrike" cap="none" normalizeH="0" baseline="0" dirty="0" smtClean="0">
              <a:ln>
                <a:noFill/>
              </a:ln>
              <a:effectLst/>
              <a:latin typeface="Arial" pitchFamily="34" charset="0"/>
            </a:endParaRP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611560" y="1268760"/>
            <a:ext cx="835292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2400" b="1" dirty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Индекс потребительских цен в основных тематических блоках книжного ассортимента</a:t>
            </a:r>
          </a:p>
        </p:txBody>
      </p:sp>
      <p:pic>
        <p:nvPicPr>
          <p:cNvPr id="8" name="Picture 4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73338" y="2492896"/>
            <a:ext cx="5391150" cy="312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238857" y="2420267"/>
            <a:ext cx="3095625" cy="3529013"/>
          </a:xfrm>
          <a:prstGeom prst="rect">
            <a:avLst/>
          </a:prstGeom>
        </p:spPr>
        <p:txBody>
          <a:bodyPr/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80000"/>
              </a:lnSpc>
              <a:spcBef>
                <a:spcPct val="50000"/>
              </a:spcBef>
              <a:buFont typeface="Wingdings" panose="05000000000000000000" pitchFamily="2" charset="2"/>
              <a:buNone/>
            </a:pPr>
            <a:endParaRPr lang="ru-RU" altLang="ru-RU" sz="1700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>
              <a:lnSpc>
                <a:spcPct val="80000"/>
              </a:lnSpc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ru-RU" altLang="ru-RU" sz="1700" u="sng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ЯНВАРЬ-ИЮЛЬ </a:t>
            </a:r>
            <a:r>
              <a:rPr lang="ru-RU" altLang="ru-RU" sz="1700" u="sng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2015</a:t>
            </a:r>
          </a:p>
          <a:p>
            <a:pPr marL="0" indent="0">
              <a:lnSpc>
                <a:spcPct val="80000"/>
              </a:lnSpc>
              <a:spcBef>
                <a:spcPct val="50000"/>
              </a:spcBef>
              <a:buNone/>
            </a:pPr>
            <a:r>
              <a:rPr lang="ru-RU" altLang="ru-RU" sz="17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60,7</a:t>
            </a:r>
            <a:r>
              <a:rPr lang="ru-RU" altLang="ru-RU" sz="17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% </a:t>
            </a:r>
            <a:r>
              <a:rPr lang="ru-RU" altLang="ru-RU" sz="17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московских издательств </a:t>
            </a:r>
            <a:r>
              <a:rPr lang="ru-RU" altLang="ru-RU" sz="17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фактически нивелировали своими действиями негативное влияние валютного скачка, создав у потребителя впечатление о </a:t>
            </a:r>
            <a:r>
              <a:rPr lang="ru-RU" altLang="ru-RU" sz="17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ценовой доступности книги </a:t>
            </a:r>
            <a:r>
              <a:rPr lang="ru-RU" altLang="ru-RU" sz="17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фоне растущих цен на другие товары и услуги </a:t>
            </a:r>
          </a:p>
        </p:txBody>
      </p:sp>
      <p:sp>
        <p:nvSpPr>
          <p:cNvPr id="10" name="Text Box 22"/>
          <p:cNvSpPr txBox="1">
            <a:spLocks noChangeArrowheads="1"/>
          </p:cNvSpPr>
          <p:nvPr/>
        </p:nvSpPr>
        <p:spPr bwMode="auto">
          <a:xfrm>
            <a:off x="251520" y="5661248"/>
            <a:ext cx="691244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altLang="ru-RU" sz="1600" dirty="0"/>
              <a:t>Средневзвешенный показатель отпускной (издательской) цены в Московском регионе в </a:t>
            </a:r>
            <a:r>
              <a:rPr lang="en-US" altLang="ru-RU" sz="1600" dirty="0"/>
              <a:t>I</a:t>
            </a:r>
            <a:r>
              <a:rPr lang="ru-RU" altLang="ru-RU" sz="1600" dirty="0"/>
              <a:t> полугодии 2015 года – </a:t>
            </a:r>
            <a:r>
              <a:rPr lang="ru-RU" altLang="ru-RU" sz="1600" b="1" dirty="0"/>
              <a:t>148,64 руб. </a:t>
            </a:r>
            <a:r>
              <a:rPr lang="ru-RU" altLang="ru-RU" sz="1600" dirty="0"/>
              <a:t>(+8,9% к 2014)</a:t>
            </a:r>
            <a:r>
              <a:rPr lang="ru-RU" altLang="ru-RU" sz="1600" i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16389768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Администратор\Desktop\презентация к ФОРУМУ\Untitled-6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82"/>
            <a:ext cx="9151701" cy="6863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10882" y="1196752"/>
            <a:ext cx="82089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Издательская программа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99386" y="2007999"/>
            <a:ext cx="849309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Основные </a:t>
            </a:r>
            <a:r>
              <a:rPr lang="ru-RU" b="1" dirty="0" smtClean="0"/>
              <a:t>цели </a:t>
            </a:r>
            <a:r>
              <a:rPr lang="ru-RU" b="1" dirty="0"/>
              <a:t>и </a:t>
            </a:r>
            <a:r>
              <a:rPr lang="ru-RU" b="1" dirty="0" smtClean="0"/>
              <a:t>задачи</a:t>
            </a:r>
            <a:r>
              <a:rPr lang="ru-RU" dirty="0" smtClean="0"/>
              <a:t>:</a:t>
            </a:r>
          </a:p>
          <a:p>
            <a:endParaRPr lang="ru-RU" dirty="0"/>
          </a:p>
          <a:p>
            <a:r>
              <a:rPr lang="ru-RU" dirty="0" smtClean="0"/>
              <a:t>- поддержка </a:t>
            </a:r>
            <a:r>
              <a:rPr lang="ru-RU" dirty="0"/>
              <a:t>выхода в свет произведений интеллектуальной и социально значимой книжной и мультимедийной продукции о Москве, разноплановых социально-ориентированных изданий о Москве и москвичах, отражающих многообразие культурной, научной и общественной жизни города, служащих сохранению национального достояния, традиций и преемственность поколений</a:t>
            </a:r>
            <a:r>
              <a:rPr lang="ru-RU" dirty="0" smtClean="0"/>
              <a:t>;</a:t>
            </a:r>
          </a:p>
          <a:p>
            <a:endParaRPr lang="ru-RU" dirty="0"/>
          </a:p>
          <a:p>
            <a:r>
              <a:rPr lang="ru-RU" dirty="0" smtClean="0"/>
              <a:t>- безвозмездная </a:t>
            </a:r>
            <a:r>
              <a:rPr lang="ru-RU" dirty="0"/>
              <a:t>передача части тиражей выпускаемой продукции в фонды публичных городских, школьных и вузовских библиотек тиражей вышедшей продукции для широких кругов читательской аудитории</a:t>
            </a:r>
            <a:r>
              <a:rPr lang="ru-RU" dirty="0" smtClean="0"/>
              <a:t>;</a:t>
            </a:r>
          </a:p>
          <a:p>
            <a:endParaRPr lang="ru-RU" dirty="0"/>
          </a:p>
          <a:p>
            <a:r>
              <a:rPr lang="ru-RU" dirty="0"/>
              <a:t>- продвижение вышедшей продукции и формирование из нее экспозиций для представления Москвы на книжных выставках и мероприятиях книжной отрасли в России и за рубежом.</a:t>
            </a:r>
          </a:p>
        </p:txBody>
      </p:sp>
    </p:spTree>
    <p:extLst>
      <p:ext uri="{BB962C8B-B14F-4D97-AF65-F5344CB8AC3E}">
        <p14:creationId xmlns:p14="http://schemas.microsoft.com/office/powerpoint/2010/main" xmlns="" val="15099550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Администратор\Desktop\презентация к ФОРУМУ\Untitled-6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82"/>
            <a:ext cx="9151701" cy="6863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395536" y="1268760"/>
            <a:ext cx="856895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2400" b="1" dirty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Предложения по развитию книжного рынка города</a:t>
            </a: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>
          <a:xfrm>
            <a:off x="611560" y="2060848"/>
            <a:ext cx="8244953" cy="457157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alt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Char char="è"/>
            </a:pPr>
            <a: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дальнейшая реализация программы социальной рекламы чтения в Москве</a:t>
            </a:r>
          </a:p>
          <a:p>
            <a:pPr>
              <a:lnSpc>
                <a:spcPct val="80000"/>
              </a:lnSpc>
              <a:buFont typeface="Wingdings" pitchFamily="2" charset="2"/>
              <a:buChar char="è"/>
            </a:pPr>
            <a:endParaRPr lang="ru-RU" alt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Char char="è"/>
            </a:pPr>
            <a: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 Издательской программы Правительства Москвы – механизма отбора и поддержки социально-значимых изданий</a:t>
            </a:r>
          </a:p>
          <a:p>
            <a:pPr>
              <a:lnSpc>
                <a:spcPct val="80000"/>
              </a:lnSpc>
              <a:buFont typeface="Wingdings" pitchFamily="2" charset="2"/>
              <a:buChar char="è"/>
            </a:pPr>
            <a:endParaRPr lang="ru-RU" alt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Char char="è"/>
            </a:pPr>
            <a: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предложений по формированию системы информирования потребителей о новинках книжной продукции</a:t>
            </a:r>
          </a:p>
          <a:p>
            <a:pPr>
              <a:lnSpc>
                <a:spcPct val="80000"/>
              </a:lnSpc>
              <a:buFont typeface="Wingdings" pitchFamily="2" charset="2"/>
              <a:buChar char="è"/>
            </a:pPr>
            <a:endParaRPr lang="ru-RU" alt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Char char="è"/>
            </a:pPr>
            <a: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продолжение ежегодных исследований динамики московского книгоиздательского рынка</a:t>
            </a:r>
          </a:p>
          <a:p>
            <a:pPr>
              <a:lnSpc>
                <a:spcPct val="80000"/>
              </a:lnSpc>
              <a:buFont typeface="Wingdings" pitchFamily="2" charset="2"/>
              <a:buChar char="è"/>
            </a:pPr>
            <a:endParaRPr lang="ru-RU" alt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099550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Администратор\Desktop\презентация к ФОРУМУ\Untitled-6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82"/>
            <a:ext cx="9151701" cy="6863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4300843" y="6466895"/>
            <a:ext cx="487966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kumimoji="0" lang="ru-RU" sz="1200" b="1" i="1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200" b="1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Источник: </a:t>
            </a:r>
            <a:r>
              <a:rPr lang="ru-RU" altLang="ru-RU" sz="1200" b="1" i="1" dirty="0" smtClean="0"/>
              <a:t>Экспертный </a:t>
            </a:r>
            <a:r>
              <a:rPr lang="ru-RU" altLang="ru-RU" sz="1200" b="1" i="1" dirty="0"/>
              <a:t>опрос издательств Москвы, сентябрь 2015</a:t>
            </a: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323528" y="1332637"/>
            <a:ext cx="8640960" cy="800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2300" b="1" dirty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Доли </a:t>
            </a:r>
            <a:r>
              <a:rPr lang="ru-RU" altLang="ru-RU" sz="2300" b="1" dirty="0" smtClean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каналов сбыта в общем объеме реализации издательств* в Московском регионе в </a:t>
            </a:r>
            <a:r>
              <a:rPr lang="en-US" altLang="ru-RU" sz="2300" b="1" dirty="0" smtClean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I </a:t>
            </a:r>
            <a:r>
              <a:rPr lang="ru-RU" altLang="ru-RU" sz="2300" b="1" dirty="0" smtClean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полугодии 2015 г. (2014 г.),%</a:t>
            </a:r>
            <a:endParaRPr lang="ru-RU" altLang="ru-RU" sz="2300" b="1" dirty="0">
              <a:solidFill>
                <a:srgbClr val="0039A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haroni" panose="02010803020104030203" pitchFamily="2" charset="-79"/>
            </a:endParaRPr>
          </a:p>
        </p:txBody>
      </p:sp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185183712"/>
              </p:ext>
            </p:extLst>
          </p:nvPr>
        </p:nvGraphicFramePr>
        <p:xfrm>
          <a:off x="0" y="2115243"/>
          <a:ext cx="6552728" cy="420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6424271" y="2503873"/>
            <a:ext cx="2664296" cy="19236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altLang="ru-RU" sz="17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* Исключая издательства, </a:t>
            </a:r>
            <a:r>
              <a:rPr lang="ru-RU" altLang="ru-RU" sz="17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специализированные </a:t>
            </a:r>
            <a:r>
              <a:rPr lang="ru-RU" altLang="ru-RU" sz="17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выпуске учебных и учебно-методических изданий для общеобразовательной </a:t>
            </a:r>
            <a:r>
              <a:rPr lang="ru-RU" altLang="ru-RU" sz="17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школы.</a:t>
            </a:r>
            <a:endParaRPr lang="ru-RU" altLang="ru-RU" sz="17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 Box 38"/>
          <p:cNvSpPr txBox="1">
            <a:spLocks noChangeArrowheads="1"/>
          </p:cNvSpPr>
          <p:nvPr/>
        </p:nvSpPr>
        <p:spPr bwMode="auto">
          <a:xfrm>
            <a:off x="6426460" y="4502490"/>
            <a:ext cx="2664296" cy="1661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17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2015 году значительный рост партнерских программ с интернет-магазинами </a:t>
            </a:r>
            <a:r>
              <a:rPr lang="en-US" altLang="ru-RU" sz="17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Labirint.ru</a:t>
            </a:r>
            <a:r>
              <a:rPr lang="ru-RU" altLang="ru-RU" sz="17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ru-RU" sz="17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OZON.ru, MyShop.ru</a:t>
            </a:r>
            <a:r>
              <a:rPr lang="ru-RU" altLang="ru-RU" sz="17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ru-RU" sz="17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Read.ru</a:t>
            </a:r>
            <a:r>
              <a:rPr lang="ru-RU" altLang="ru-RU" sz="17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altLang="ru-RU" sz="17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КНИГА.ру</a:t>
            </a:r>
            <a:r>
              <a:rPr lang="ru-RU" altLang="ru-RU" sz="17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и пр.</a:t>
            </a:r>
          </a:p>
        </p:txBody>
      </p:sp>
    </p:spTree>
    <p:extLst>
      <p:ext uri="{BB962C8B-B14F-4D97-AF65-F5344CB8AC3E}">
        <p14:creationId xmlns:p14="http://schemas.microsoft.com/office/powerpoint/2010/main" xmlns="" val="25720715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Администратор\Desktop\презентация к ФОРУМУ\Untitled-6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82"/>
            <a:ext cx="9151701" cy="6863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611560" y="1268760"/>
            <a:ext cx="835292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altLang="ru-RU" sz="2400" b="1" dirty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География распределения книжных магазинов </a:t>
            </a:r>
            <a:br>
              <a:rPr lang="ru-RU" altLang="ru-RU" sz="2400" b="1" dirty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</a:br>
            <a:r>
              <a:rPr lang="ru-RU" altLang="ru-RU" sz="2400" b="1" dirty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по административным округам города Москвы</a:t>
            </a:r>
          </a:p>
        </p:txBody>
      </p:sp>
      <p:pic>
        <p:nvPicPr>
          <p:cNvPr id="7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523" r="16547"/>
          <a:stretch>
            <a:fillRect/>
          </a:stretch>
        </p:blipFill>
        <p:spPr bwMode="auto">
          <a:xfrm>
            <a:off x="1912025" y="2276872"/>
            <a:ext cx="5327650" cy="388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629326" y="6093296"/>
            <a:ext cx="26186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сентябрь 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2015 г. </a:t>
            </a: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altLang="ru-RU" dirty="0" smtClean="0">
                <a:solidFill>
                  <a:srgbClr val="FF1515"/>
                </a:solidFill>
                <a:latin typeface="Times New Roman" pitchFamily="18" charset="0"/>
                <a:cs typeface="Times New Roman" pitchFamily="18" charset="0"/>
              </a:rPr>
              <a:t>2014 г</a:t>
            </a:r>
            <a:r>
              <a:rPr lang="ru-RU" altLang="ru-RU" dirty="0">
                <a:solidFill>
                  <a:srgbClr val="FF1515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6731055" y="6466895"/>
            <a:ext cx="223343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1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200" b="1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Источник: </a:t>
            </a:r>
            <a:r>
              <a:rPr lang="ru-RU" sz="1200" b="1" i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Мониторинг РКС</a:t>
            </a:r>
            <a:endParaRPr kumimoji="0" lang="ru-RU" sz="1800" b="0" i="1" u="none" strike="noStrike" cap="none" normalizeH="0" baseline="0" dirty="0" smtClean="0">
              <a:ln>
                <a:noFill/>
              </a:ln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099550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Администратор\Desktop\презентация к ФОРУМУ\Untitled-6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415" y="0"/>
            <a:ext cx="9151701" cy="6863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1340768"/>
            <a:ext cx="84969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400" b="1" dirty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Обеспеченность населения Москвы книжными магазинами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08702" y="2079689"/>
            <a:ext cx="81237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Расчетный показатель 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составляет 1:58213 </a:t>
            </a: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(один магазин на 58 тыс. жителей) </a:t>
            </a:r>
          </a:p>
        </p:txBody>
      </p:sp>
      <p:graphicFrame>
        <p:nvGraphicFramePr>
          <p:cNvPr id="7" name="Group 44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974733091"/>
              </p:ext>
            </p:extLst>
          </p:nvPr>
        </p:nvGraphicFramePr>
        <p:xfrm>
          <a:off x="503808" y="2636912"/>
          <a:ext cx="8280400" cy="3657600"/>
        </p:xfrm>
        <a:graphic>
          <a:graphicData uri="http://schemas.openxmlformats.org/drawingml/2006/table">
            <a:tbl>
              <a:tblPr/>
              <a:tblGrid>
                <a:gridCol w="2989262"/>
                <a:gridCol w="3060700"/>
                <a:gridCol w="2230438"/>
              </a:tblGrid>
              <a:tr h="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kumimoji="0" lang="ru-RU" alt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4B4FE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Коэффициент обеспеченности книжными магазинами 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(магазин : кол-во жителей)</a:t>
                      </a:r>
                      <a:endParaRPr kumimoji="0" lang="ru-RU" alt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4B4FE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Суммарная торговая площадь, выделенная под книги, кв. м</a:t>
                      </a:r>
                      <a:endParaRPr kumimoji="0" lang="ru-RU" alt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4B4FE"/>
                    </a:solidFill>
                  </a:tcPr>
                </a:tc>
              </a:tr>
              <a:tr h="23018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Южный АО</a:t>
                      </a:r>
                      <a:endParaRPr kumimoji="0" lang="ru-RU" alt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1:61750</a:t>
                      </a:r>
                      <a:endParaRPr kumimoji="0" lang="ru-RU" alt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4286,15</a:t>
                      </a:r>
                      <a:endParaRPr kumimoji="0" lang="ru-RU" alt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18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Юго-Западный АО</a:t>
                      </a:r>
                      <a:endParaRPr kumimoji="0" lang="ru-RU" alt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1:62276</a:t>
                      </a:r>
                      <a:endParaRPr kumimoji="0" lang="ru-RU" alt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3446,04</a:t>
                      </a:r>
                      <a:endParaRPr kumimoji="0" lang="ru-RU" alt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18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Троицкий и Новомосковский АО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1:39167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780,51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18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Западный АО</a:t>
                      </a:r>
                      <a:endParaRPr kumimoji="0" lang="ru-RU" alt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1:92786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1993,16</a:t>
                      </a:r>
                      <a:endParaRPr kumimoji="0" lang="ru-RU" alt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177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Северо-Западный АО</a:t>
                      </a:r>
                      <a:endParaRPr kumimoji="0" lang="ru-RU" alt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1:58888</a:t>
                      </a:r>
                      <a:endParaRPr kumimoji="0" lang="ru-RU" alt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2471,40</a:t>
                      </a:r>
                      <a:endParaRPr kumimoji="0" lang="ru-RU" alt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18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Северный АО</a:t>
                      </a:r>
                      <a:endParaRPr kumimoji="0" lang="ru-RU" alt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1:55642</a:t>
                      </a: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3062,52</a:t>
                      </a:r>
                      <a:endParaRPr kumimoji="0" lang="ru-RU" alt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18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Зеленоградский АО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1:73900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277,39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18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Северо-Восточный АО</a:t>
                      </a:r>
                      <a:endParaRPr kumimoji="0" lang="ru-RU" alt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1:90633</a:t>
                      </a: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2549,32</a:t>
                      </a:r>
                      <a:endParaRPr kumimoji="0" lang="ru-RU" alt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18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Восточный АО</a:t>
                      </a:r>
                      <a:endParaRPr kumimoji="0" lang="ru-RU" alt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1:86328</a:t>
                      </a: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2714,73</a:t>
                      </a:r>
                      <a:endParaRPr kumimoji="0" lang="ru-RU" alt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177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Юго-Восточный АО</a:t>
                      </a:r>
                      <a:endParaRPr kumimoji="0" lang="ru-RU" alt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1:169125</a:t>
                      </a:r>
                      <a:endParaRPr kumimoji="0" lang="ru-RU" alt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2358,02</a:t>
                      </a:r>
                      <a:endParaRPr kumimoji="0" lang="ru-RU" alt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18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Центральный АО</a:t>
                      </a:r>
                      <a:endParaRPr kumimoji="0" lang="ru-RU" alt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1:9891</a:t>
                      </a: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11606,22</a:t>
                      </a:r>
                      <a:endParaRPr kumimoji="0" lang="ru-RU" alt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6731055" y="6466895"/>
            <a:ext cx="223343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1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200" b="1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Источник: </a:t>
            </a:r>
            <a:r>
              <a:rPr lang="ru-RU" sz="1200" b="1" i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Мониторинг РКС</a:t>
            </a:r>
            <a:endParaRPr kumimoji="0" lang="ru-RU" sz="1800" b="0" i="1" u="none" strike="noStrike" cap="none" normalizeH="0" baseline="0" dirty="0" smtClean="0">
              <a:ln>
                <a:noFill/>
              </a:ln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099550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Администратор\Desktop\презентация к ФОРУМУ\Untitled-6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950" y="-182"/>
            <a:ext cx="9151701" cy="6863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pSp>
        <p:nvGrpSpPr>
          <p:cNvPr id="4" name="Group 26"/>
          <p:cNvGrpSpPr>
            <a:grpSpLocks/>
          </p:cNvGrpSpPr>
          <p:nvPr/>
        </p:nvGrpSpPr>
        <p:grpSpPr bwMode="auto">
          <a:xfrm>
            <a:off x="279400" y="3425713"/>
            <a:ext cx="8613775" cy="3041650"/>
            <a:chOff x="158" y="2019"/>
            <a:chExt cx="5426" cy="1916"/>
          </a:xfrm>
        </p:grpSpPr>
        <p:sp>
          <p:nvSpPr>
            <p:cNvPr id="5" name="Oval 23"/>
            <p:cNvSpPr>
              <a:spLocks noChangeArrowheads="1"/>
            </p:cNvSpPr>
            <p:nvPr/>
          </p:nvSpPr>
          <p:spPr bwMode="auto">
            <a:xfrm>
              <a:off x="4513" y="2614"/>
              <a:ext cx="1071" cy="63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ru-RU" altLang="ru-RU" sz="1400" b="1"/>
                <a:t>Республика </a:t>
              </a:r>
            </a:p>
            <a:p>
              <a:r>
                <a:rPr lang="ru-RU" altLang="ru-RU" sz="1400" b="1"/>
                <a:t>на Тверской </a:t>
              </a:r>
            </a:p>
            <a:p>
              <a:r>
                <a:rPr lang="ru-RU" altLang="ru-RU" sz="1400" b="1"/>
                <a:t>14000 </a:t>
              </a:r>
              <a:r>
                <a:rPr lang="en-US" altLang="ru-RU" sz="1400" b="1"/>
                <a:t>SKU</a:t>
              </a:r>
              <a:endParaRPr lang="ru-RU" altLang="ru-RU" sz="1400" b="1"/>
            </a:p>
          </p:txBody>
        </p:sp>
        <p:sp>
          <p:nvSpPr>
            <p:cNvPr id="7" name="Oval 8"/>
            <p:cNvSpPr>
              <a:spLocks noChangeArrowheads="1"/>
            </p:cNvSpPr>
            <p:nvPr/>
          </p:nvSpPr>
          <p:spPr bwMode="auto">
            <a:xfrm>
              <a:off x="1185" y="2019"/>
              <a:ext cx="1073" cy="955"/>
            </a:xfrm>
            <a:prstGeom prst="ellipse">
              <a:avLst/>
            </a:prstGeom>
            <a:solidFill>
              <a:srgbClr val="BDDEF5"/>
            </a:solidFill>
            <a:ln w="9525">
              <a:solidFill>
                <a:srgbClr val="BDDEF5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ru-RU" altLang="ru-RU" sz="1400" b="1" dirty="0"/>
                <a:t>Московский </a:t>
              </a:r>
            </a:p>
            <a:p>
              <a:r>
                <a:rPr lang="ru-RU" altLang="ru-RU" sz="1400" b="1" dirty="0"/>
                <a:t>Дом книги</a:t>
              </a:r>
            </a:p>
            <a:p>
              <a:r>
                <a:rPr lang="ru-RU" altLang="ru-RU" sz="1400" b="1" dirty="0"/>
                <a:t>на Арбате</a:t>
              </a:r>
            </a:p>
            <a:p>
              <a:r>
                <a:rPr lang="ru-RU" altLang="ru-RU" sz="1400" b="1" dirty="0"/>
                <a:t>230400 </a:t>
              </a:r>
              <a:r>
                <a:rPr lang="en-US" altLang="ru-RU" sz="1400" b="1" dirty="0"/>
                <a:t>SKU</a:t>
              </a:r>
              <a:endParaRPr lang="ru-RU" altLang="ru-RU" sz="1400" b="1" dirty="0"/>
            </a:p>
          </p:txBody>
        </p:sp>
        <p:sp>
          <p:nvSpPr>
            <p:cNvPr id="8" name="Oval 20"/>
            <p:cNvSpPr>
              <a:spLocks noChangeArrowheads="1"/>
            </p:cNvSpPr>
            <p:nvPr/>
          </p:nvSpPr>
          <p:spPr bwMode="auto">
            <a:xfrm>
              <a:off x="2479" y="2160"/>
              <a:ext cx="998" cy="814"/>
            </a:xfrm>
            <a:prstGeom prst="ellipse">
              <a:avLst/>
            </a:prstGeom>
            <a:solidFill>
              <a:srgbClr val="BDDEF5"/>
            </a:solidFill>
            <a:ln w="9525">
              <a:solidFill>
                <a:srgbClr val="BDDEF5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ru-RU" altLang="ru-RU" sz="1400" b="1" dirty="0"/>
                <a:t>ТДК </a:t>
              </a:r>
            </a:p>
            <a:p>
              <a:r>
                <a:rPr lang="ru-RU" altLang="ru-RU" sz="1400" b="1" dirty="0"/>
                <a:t>МОСКВА </a:t>
              </a:r>
            </a:p>
            <a:p>
              <a:r>
                <a:rPr lang="en-US" altLang="ru-RU" sz="1400" b="1" dirty="0"/>
                <a:t>342</a:t>
              </a:r>
              <a:r>
                <a:rPr lang="ru-RU" altLang="ru-RU" sz="1400" b="1" dirty="0"/>
                <a:t>00 </a:t>
              </a:r>
              <a:r>
                <a:rPr lang="en-US" altLang="ru-RU" sz="1400" b="1" dirty="0"/>
                <a:t>SKU</a:t>
              </a:r>
              <a:endParaRPr lang="ru-RU" altLang="ru-RU" sz="1400" b="1" dirty="0"/>
            </a:p>
          </p:txBody>
        </p:sp>
        <p:sp>
          <p:nvSpPr>
            <p:cNvPr id="9" name="Oval 9"/>
            <p:cNvSpPr>
              <a:spLocks noChangeArrowheads="1"/>
            </p:cNvSpPr>
            <p:nvPr/>
          </p:nvSpPr>
          <p:spPr bwMode="auto">
            <a:xfrm>
              <a:off x="158" y="2614"/>
              <a:ext cx="1209" cy="81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ru-RU" altLang="ru-RU" sz="1400" b="1"/>
                <a:t>Новый книжный</a:t>
              </a:r>
            </a:p>
            <a:p>
              <a:r>
                <a:rPr lang="ru-RU" altLang="ru-RU" sz="1400" b="1"/>
                <a:t>в ТЦ «Садовая </a:t>
              </a:r>
            </a:p>
            <a:p>
              <a:r>
                <a:rPr lang="ru-RU" altLang="ru-RU" sz="1400" b="1"/>
                <a:t>галерея»</a:t>
              </a:r>
            </a:p>
            <a:p>
              <a:r>
                <a:rPr lang="en-US" altLang="ru-RU" sz="1400" b="1"/>
                <a:t>108</a:t>
              </a:r>
              <a:r>
                <a:rPr lang="ru-RU" altLang="ru-RU" sz="1400" b="1"/>
                <a:t>0</a:t>
              </a:r>
              <a:r>
                <a:rPr lang="en-US" altLang="ru-RU" sz="1400" b="1"/>
                <a:t>15</a:t>
              </a:r>
              <a:r>
                <a:rPr lang="ru-RU" altLang="ru-RU" sz="1400" b="1"/>
                <a:t> </a:t>
              </a:r>
              <a:r>
                <a:rPr lang="en-US" altLang="ru-RU" sz="1400" b="1"/>
                <a:t>SKU</a:t>
              </a:r>
              <a:endParaRPr lang="ru-RU" altLang="ru-RU" sz="1400" b="1"/>
            </a:p>
          </p:txBody>
        </p:sp>
        <p:sp>
          <p:nvSpPr>
            <p:cNvPr id="10" name="Oval 15"/>
            <p:cNvSpPr>
              <a:spLocks noChangeArrowheads="1"/>
            </p:cNvSpPr>
            <p:nvPr/>
          </p:nvSpPr>
          <p:spPr bwMode="auto">
            <a:xfrm>
              <a:off x="3958" y="3080"/>
              <a:ext cx="925" cy="814"/>
            </a:xfrm>
            <a:prstGeom prst="ellipse">
              <a:avLst/>
            </a:prstGeom>
            <a:solidFill>
              <a:srgbClr val="BDDEF5"/>
            </a:solidFill>
            <a:ln w="9525">
              <a:solidFill>
                <a:srgbClr val="BDDEF5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ru-RU" altLang="ru-RU" sz="1400" b="1"/>
                <a:t>ДК Молодая </a:t>
              </a:r>
            </a:p>
            <a:p>
              <a:r>
                <a:rPr lang="ru-RU" altLang="ru-RU" sz="1400" b="1"/>
                <a:t>Гвардия</a:t>
              </a:r>
            </a:p>
            <a:p>
              <a:r>
                <a:rPr lang="ru-RU" altLang="ru-RU" sz="1400" b="1"/>
                <a:t>84700 </a:t>
              </a:r>
              <a:r>
                <a:rPr lang="en-US" altLang="ru-RU" sz="1400" b="1"/>
                <a:t>SKU</a:t>
              </a:r>
              <a:endParaRPr lang="ru-RU" altLang="ru-RU" sz="1400" b="1"/>
            </a:p>
          </p:txBody>
        </p:sp>
        <p:sp>
          <p:nvSpPr>
            <p:cNvPr id="11" name="Oval 16"/>
            <p:cNvSpPr>
              <a:spLocks noChangeArrowheads="1"/>
            </p:cNvSpPr>
            <p:nvPr/>
          </p:nvSpPr>
          <p:spPr bwMode="auto">
            <a:xfrm>
              <a:off x="3787" y="2115"/>
              <a:ext cx="962" cy="884"/>
            </a:xfrm>
            <a:prstGeom prst="ellipse">
              <a:avLst/>
            </a:prstGeom>
            <a:solidFill>
              <a:srgbClr val="BDDEF5"/>
            </a:solidFill>
            <a:ln w="9525">
              <a:solidFill>
                <a:srgbClr val="BDDEF5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ru-RU" altLang="ru-RU" sz="1400" b="1"/>
                <a:t>Новый книжный</a:t>
              </a:r>
            </a:p>
            <a:p>
              <a:r>
                <a:rPr lang="ru-RU" altLang="ru-RU" sz="1400" b="1"/>
                <a:t>Кузьминки</a:t>
              </a:r>
            </a:p>
            <a:p>
              <a:r>
                <a:rPr lang="ru-RU" altLang="ru-RU" sz="1400" b="1"/>
                <a:t>88300 </a:t>
              </a:r>
              <a:r>
                <a:rPr lang="en-US" altLang="ru-RU" sz="1400" b="1"/>
                <a:t>SKU</a:t>
              </a:r>
              <a:endParaRPr lang="ru-RU" altLang="ru-RU" sz="1400" b="1"/>
            </a:p>
          </p:txBody>
        </p:sp>
        <p:sp>
          <p:nvSpPr>
            <p:cNvPr id="12" name="Oval 19"/>
            <p:cNvSpPr>
              <a:spLocks noChangeArrowheads="1"/>
            </p:cNvSpPr>
            <p:nvPr/>
          </p:nvSpPr>
          <p:spPr bwMode="auto">
            <a:xfrm>
              <a:off x="1002" y="3051"/>
              <a:ext cx="924" cy="884"/>
            </a:xfrm>
            <a:prstGeom prst="ellipse">
              <a:avLst/>
            </a:prstGeom>
            <a:solidFill>
              <a:srgbClr val="BDDEF5"/>
            </a:solidFill>
            <a:ln w="9525">
              <a:solidFill>
                <a:srgbClr val="BDDEF5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ru-RU" altLang="ru-RU" sz="1400" b="1" dirty="0"/>
                <a:t>Читай-город </a:t>
              </a:r>
              <a:endParaRPr lang="ru-RU" altLang="ru-RU" sz="1400" b="1" dirty="0" smtClean="0"/>
            </a:p>
            <a:p>
              <a:r>
                <a:rPr lang="ru-RU" altLang="ru-RU" sz="1400" b="1" dirty="0" smtClean="0"/>
                <a:t>в </a:t>
              </a:r>
              <a:r>
                <a:rPr lang="ru-RU" altLang="ru-RU" sz="1400" b="1" dirty="0"/>
                <a:t>ТЦ «Южный» </a:t>
              </a:r>
            </a:p>
            <a:p>
              <a:r>
                <a:rPr lang="ru-RU" altLang="ru-RU" sz="1400" b="1" dirty="0"/>
                <a:t>77400 </a:t>
              </a:r>
              <a:r>
                <a:rPr lang="en-US" altLang="ru-RU" sz="1400" b="1" dirty="0"/>
                <a:t>SKU</a:t>
              </a:r>
              <a:endParaRPr lang="ru-RU" altLang="ru-RU" sz="1400" b="1" dirty="0"/>
            </a:p>
          </p:txBody>
        </p:sp>
        <p:sp>
          <p:nvSpPr>
            <p:cNvPr id="13" name="Oval 21"/>
            <p:cNvSpPr>
              <a:spLocks noChangeArrowheads="1"/>
            </p:cNvSpPr>
            <p:nvPr/>
          </p:nvSpPr>
          <p:spPr bwMode="auto">
            <a:xfrm>
              <a:off x="2664" y="3080"/>
              <a:ext cx="888" cy="849"/>
            </a:xfrm>
            <a:prstGeom prst="ellipse">
              <a:avLst/>
            </a:prstGeom>
            <a:solidFill>
              <a:srgbClr val="BDDEF5"/>
            </a:solidFill>
            <a:ln w="9525">
              <a:solidFill>
                <a:srgbClr val="BDDEF5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ru-RU" altLang="ru-RU" sz="1400" b="1"/>
                <a:t>ТД </a:t>
              </a:r>
            </a:p>
            <a:p>
              <a:r>
                <a:rPr lang="ru-RU" altLang="ru-RU" sz="1400" b="1"/>
                <a:t>Библио-Глобус</a:t>
              </a:r>
            </a:p>
            <a:p>
              <a:r>
                <a:rPr lang="en-US" altLang="ru-RU" sz="1400" b="1"/>
                <a:t>9</a:t>
              </a:r>
              <a:r>
                <a:rPr lang="ru-RU" altLang="ru-RU" sz="1400" b="1"/>
                <a:t>0000 </a:t>
              </a:r>
              <a:r>
                <a:rPr lang="en-US" altLang="ru-RU" sz="1400" b="1"/>
                <a:t>SKU</a:t>
              </a:r>
              <a:endParaRPr lang="ru-RU" altLang="ru-RU" sz="1400" b="1"/>
            </a:p>
          </p:txBody>
        </p:sp>
        <p:sp>
          <p:nvSpPr>
            <p:cNvPr id="14" name="Oval 22"/>
            <p:cNvSpPr>
              <a:spLocks noChangeArrowheads="1"/>
            </p:cNvSpPr>
            <p:nvPr/>
          </p:nvSpPr>
          <p:spPr bwMode="auto">
            <a:xfrm>
              <a:off x="3198" y="2704"/>
              <a:ext cx="1035" cy="70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ru-RU" altLang="ru-RU" sz="1400" b="1"/>
                <a:t>Дом книги </a:t>
              </a:r>
            </a:p>
            <a:p>
              <a:r>
                <a:rPr lang="ru-RU" altLang="ru-RU" sz="1400" b="1"/>
                <a:t>в Медведково</a:t>
              </a:r>
            </a:p>
            <a:p>
              <a:r>
                <a:rPr lang="en-US" altLang="ru-RU" sz="1400" b="1"/>
                <a:t>5</a:t>
              </a:r>
              <a:r>
                <a:rPr lang="ru-RU" altLang="ru-RU" sz="1400" b="1"/>
                <a:t>0000 </a:t>
              </a:r>
              <a:r>
                <a:rPr lang="en-US" altLang="ru-RU" sz="1400" b="1"/>
                <a:t>SKU</a:t>
              </a:r>
              <a:endParaRPr lang="ru-RU" altLang="ru-RU" sz="1400" b="1"/>
            </a:p>
          </p:txBody>
        </p:sp>
        <p:sp>
          <p:nvSpPr>
            <p:cNvPr id="15" name="Oval 18"/>
            <p:cNvSpPr>
              <a:spLocks noChangeArrowheads="1"/>
            </p:cNvSpPr>
            <p:nvPr/>
          </p:nvSpPr>
          <p:spPr bwMode="auto">
            <a:xfrm>
              <a:off x="1837" y="2750"/>
              <a:ext cx="1035" cy="743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ru-RU" altLang="ru-RU" sz="1400" b="1"/>
                <a:t>Дом книги </a:t>
              </a:r>
            </a:p>
            <a:p>
              <a:r>
                <a:rPr lang="ru-RU" altLang="ru-RU" sz="1400" b="1"/>
                <a:t>на Преображенке</a:t>
              </a:r>
            </a:p>
            <a:p>
              <a:r>
                <a:rPr lang="ru-RU" altLang="ru-RU" sz="1400" b="1"/>
                <a:t>24000 </a:t>
              </a:r>
              <a:r>
                <a:rPr lang="en-US" altLang="ru-RU" sz="1400" b="1"/>
                <a:t>SKU</a:t>
              </a:r>
              <a:endParaRPr lang="ru-RU" altLang="ru-RU" sz="1400" b="1"/>
            </a:p>
          </p:txBody>
        </p:sp>
      </p:grpSp>
      <p:sp>
        <p:nvSpPr>
          <p:cNvPr id="16" name="Rectangle 3"/>
          <p:cNvSpPr txBox="1">
            <a:spLocks noChangeArrowheads="1"/>
          </p:cNvSpPr>
          <p:nvPr/>
        </p:nvSpPr>
        <p:spPr>
          <a:xfrm>
            <a:off x="-12968" y="6431794"/>
            <a:ext cx="6372225" cy="431800"/>
          </a:xfrm>
          <a:prstGeom prst="rect">
            <a:avLst/>
          </a:prstGeom>
        </p:spPr>
        <p:txBody>
          <a:bodyPr/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None/>
            </a:pPr>
            <a:r>
              <a:rPr lang="ru-RU" altLang="ru-RU" sz="1600" b="1" dirty="0" smtClean="0"/>
              <a:t>ТОП-10 ключевых книжных магазинов Москвы</a:t>
            </a:r>
            <a:endParaRPr lang="ru-RU" altLang="ru-RU" sz="1600" b="1" dirty="0"/>
          </a:p>
        </p:txBody>
      </p:sp>
      <p:sp>
        <p:nvSpPr>
          <p:cNvPr id="17" name="Text Box 24"/>
          <p:cNvSpPr txBox="1">
            <a:spLocks noChangeArrowheads="1"/>
          </p:cNvSpPr>
          <p:nvPr/>
        </p:nvSpPr>
        <p:spPr bwMode="auto">
          <a:xfrm>
            <a:off x="163200" y="1858283"/>
            <a:ext cx="8513256" cy="1101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>
              <a:lnSpc>
                <a:spcPct val="80000"/>
              </a:lnSpc>
              <a:spcBef>
                <a:spcPct val="30000"/>
              </a:spcBef>
            </a:pPr>
            <a:r>
              <a:rPr lang="ru-RU" altLang="ru-RU" sz="1600" dirty="0"/>
              <a:t>На </a:t>
            </a:r>
            <a:r>
              <a:rPr lang="ru-RU" altLang="ru-RU" sz="1600" dirty="0" smtClean="0"/>
              <a:t>территории всех </a:t>
            </a:r>
            <a:r>
              <a:rPr lang="ru-RU" altLang="ru-RU" sz="1600" dirty="0"/>
              <a:t>АО Москвы суммарно </a:t>
            </a:r>
            <a:r>
              <a:rPr lang="ru-RU" altLang="ru-RU" sz="1600" dirty="0" smtClean="0"/>
              <a:t>расположено: </a:t>
            </a:r>
            <a:endParaRPr lang="ru-RU" altLang="ru-RU" sz="1600" dirty="0"/>
          </a:p>
          <a:p>
            <a:pPr algn="l">
              <a:lnSpc>
                <a:spcPct val="80000"/>
              </a:lnSpc>
              <a:spcBef>
                <a:spcPct val="30000"/>
              </a:spcBef>
            </a:pPr>
            <a:r>
              <a:rPr lang="ru-RU" altLang="ru-RU" sz="1600" b="1" dirty="0"/>
              <a:t>199 </a:t>
            </a:r>
            <a:r>
              <a:rPr lang="ru-RU" altLang="ru-RU" sz="1600" dirty="0"/>
              <a:t>книжных магазинов; </a:t>
            </a:r>
            <a:r>
              <a:rPr lang="ru-RU" altLang="ru-RU" sz="1600" dirty="0" smtClean="0"/>
              <a:t>около </a:t>
            </a:r>
            <a:r>
              <a:rPr lang="ru-RU" altLang="ru-RU" sz="1600" b="1" dirty="0" smtClean="0"/>
              <a:t>2000</a:t>
            </a:r>
            <a:r>
              <a:rPr lang="ru-RU" altLang="ru-RU" sz="1600" dirty="0" smtClean="0"/>
              <a:t> </a:t>
            </a:r>
            <a:r>
              <a:rPr lang="ru-RU" altLang="ru-RU" sz="1600" dirty="0"/>
              <a:t>киосков со специализацией </a:t>
            </a:r>
            <a:r>
              <a:rPr lang="ru-RU" altLang="ru-RU" sz="1600" dirty="0" smtClean="0"/>
              <a:t>«Печать</a:t>
            </a:r>
            <a:r>
              <a:rPr lang="ru-RU" altLang="ru-RU" sz="1600" dirty="0"/>
              <a:t>»; </a:t>
            </a:r>
          </a:p>
          <a:p>
            <a:pPr algn="l">
              <a:lnSpc>
                <a:spcPct val="80000"/>
              </a:lnSpc>
              <a:spcBef>
                <a:spcPct val="30000"/>
              </a:spcBef>
            </a:pPr>
            <a:r>
              <a:rPr lang="ru-RU" altLang="ru-RU" sz="1600" b="1" dirty="0"/>
              <a:t>652</a:t>
            </a:r>
            <a:r>
              <a:rPr lang="ru-RU" altLang="ru-RU" sz="1600" dirty="0"/>
              <a:t> площадки </a:t>
            </a:r>
            <a:r>
              <a:rPr lang="en-US" altLang="ru-RU" sz="1600" dirty="0"/>
              <a:t>FMCG</a:t>
            </a:r>
            <a:r>
              <a:rPr lang="ru-RU" altLang="ru-RU" sz="1600" dirty="0"/>
              <a:t>- и «детского» ритейла с присутствием книг в ассортименте; </a:t>
            </a:r>
          </a:p>
          <a:p>
            <a:pPr algn="l">
              <a:lnSpc>
                <a:spcPct val="80000"/>
              </a:lnSpc>
              <a:spcBef>
                <a:spcPct val="30000"/>
              </a:spcBef>
            </a:pPr>
            <a:r>
              <a:rPr lang="ru-RU" altLang="ru-RU" sz="1600" b="1" dirty="0"/>
              <a:t>658</a:t>
            </a:r>
            <a:r>
              <a:rPr lang="ru-RU" altLang="ru-RU" sz="1600" dirty="0"/>
              <a:t> пунктов выдачи заказов интернет-магазинов </a:t>
            </a:r>
            <a:r>
              <a:rPr lang="en-US" altLang="ru-RU" sz="1600" dirty="0" err="1"/>
              <a:t>Labirint</a:t>
            </a:r>
            <a:r>
              <a:rPr lang="ru-RU" altLang="ru-RU" sz="1600" dirty="0"/>
              <a:t>, </a:t>
            </a:r>
            <a:r>
              <a:rPr lang="en-US" altLang="ru-RU" sz="1600" dirty="0"/>
              <a:t>OZON</a:t>
            </a:r>
            <a:r>
              <a:rPr lang="ru-RU" altLang="ru-RU" sz="1600" dirty="0"/>
              <a:t>, </a:t>
            </a:r>
            <a:r>
              <a:rPr lang="en-US" altLang="ru-RU" sz="1600" dirty="0"/>
              <a:t>My</a:t>
            </a:r>
            <a:r>
              <a:rPr lang="ru-RU" altLang="ru-RU" sz="1600" dirty="0"/>
              <a:t>-</a:t>
            </a:r>
            <a:r>
              <a:rPr lang="en-US" altLang="ru-RU" sz="1600" dirty="0"/>
              <a:t>shop</a:t>
            </a:r>
            <a:r>
              <a:rPr lang="ru-RU" altLang="ru-RU" sz="1600" dirty="0"/>
              <a:t>, </a:t>
            </a:r>
            <a:r>
              <a:rPr lang="en-US" altLang="ru-RU" sz="1600" dirty="0"/>
              <a:t>Read</a:t>
            </a:r>
            <a:r>
              <a:rPr lang="ru-RU" altLang="ru-RU" sz="1600" dirty="0"/>
              <a:t>.</a:t>
            </a:r>
            <a:r>
              <a:rPr lang="en-US" altLang="ru-RU" sz="1600" dirty="0" err="1"/>
              <a:t>ru</a:t>
            </a:r>
            <a:r>
              <a:rPr lang="ru-RU" altLang="ru-RU" sz="1600" dirty="0"/>
              <a:t>, </a:t>
            </a:r>
            <a:r>
              <a:rPr lang="ru-RU" altLang="ru-RU" sz="1600" dirty="0" err="1"/>
              <a:t>Книга.ру</a:t>
            </a:r>
            <a:r>
              <a:rPr lang="ru-RU" altLang="ru-RU" sz="1600" dirty="0"/>
              <a:t> </a:t>
            </a:r>
          </a:p>
        </p:txBody>
      </p:sp>
      <p:sp>
        <p:nvSpPr>
          <p:cNvPr id="18" name="Text Box 27"/>
          <p:cNvSpPr txBox="1">
            <a:spLocks noChangeArrowheads="1"/>
          </p:cNvSpPr>
          <p:nvPr/>
        </p:nvSpPr>
        <p:spPr bwMode="auto">
          <a:xfrm>
            <a:off x="243906" y="3121198"/>
            <a:ext cx="871378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lnSpc>
                <a:spcPct val="80000"/>
              </a:lnSpc>
            </a:pPr>
            <a:r>
              <a:rPr lang="ru-RU" altLang="ru-RU" sz="2000" dirty="0"/>
              <a:t>1 объект на 3200 жителей Москвы 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243906" y="1340768"/>
            <a:ext cx="85765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400" b="1" dirty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Обеспеченность населения Москвы книжными магазинами</a:t>
            </a:r>
          </a:p>
        </p:txBody>
      </p:sp>
      <p:sp>
        <p:nvSpPr>
          <p:cNvPr id="20" name="Rectangle 3"/>
          <p:cNvSpPr>
            <a:spLocks noChangeArrowheads="1"/>
          </p:cNvSpPr>
          <p:nvPr/>
        </p:nvSpPr>
        <p:spPr bwMode="auto">
          <a:xfrm>
            <a:off x="6731055" y="6466895"/>
            <a:ext cx="223343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1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200" b="1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Источник: </a:t>
            </a:r>
            <a:r>
              <a:rPr lang="ru-RU" sz="1200" b="1" i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Мониторинг РКС</a:t>
            </a:r>
            <a:endParaRPr kumimoji="0" lang="ru-RU" sz="1800" b="0" i="1" u="none" strike="noStrike" cap="none" normalizeH="0" baseline="0" dirty="0" smtClean="0">
              <a:ln>
                <a:noFill/>
              </a:ln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099550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Администратор\Desktop\презентация к ФОРУМУ\Untitled-6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82"/>
            <a:ext cx="9151701" cy="6863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611560" y="2681114"/>
            <a:ext cx="7920880" cy="1200329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Рынок распространения </a:t>
            </a:r>
          </a:p>
          <a:p>
            <a:pPr algn="ctr"/>
            <a:r>
              <a:rPr lang="ru-RU" sz="3600" b="1" dirty="0" smtClean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печатных СМИ</a:t>
            </a:r>
            <a:endParaRPr lang="ru-RU" sz="3600" b="1" dirty="0">
              <a:solidFill>
                <a:srgbClr val="0039A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753341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Администратор\Desktop\презентация к ФОРУМУ\Untitled-6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47512" y="0"/>
            <a:ext cx="9151701" cy="6863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1340768"/>
            <a:ext cx="83529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400" b="1" dirty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Структура рынка распространения печатных СМИ</a:t>
            </a:r>
            <a:br>
              <a:rPr lang="ru-RU" altLang="ru-RU" sz="2400" b="1" dirty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</a:br>
            <a:r>
              <a:rPr lang="ru-RU" altLang="ru-RU" sz="2400" b="1" dirty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(по тиражу), 2015 г</a:t>
            </a:r>
            <a:r>
              <a:rPr lang="ru-RU" altLang="ru-RU" sz="2400" b="1" dirty="0" smtClean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., %</a:t>
            </a:r>
            <a:endParaRPr lang="ru-RU" altLang="ru-RU" sz="2400" b="1" dirty="0">
              <a:solidFill>
                <a:srgbClr val="0039A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haroni" panose="02010803020104030203" pitchFamily="2" charset="-79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886400" y="2730406"/>
            <a:ext cx="2934072" cy="3016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-182880">
              <a:lnSpc>
                <a:spcPct val="80000"/>
              </a:lnSpc>
              <a:spcBef>
                <a:spcPct val="5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defRPr/>
            </a:pPr>
            <a:r>
              <a:rPr lang="ru-RU" sz="1700" b="1" i="1" u="sng" dirty="0">
                <a:latin typeface="Times New Roman" pitchFamily="18" charset="0"/>
                <a:cs typeface="Times New Roman" pitchFamily="18" charset="0"/>
              </a:rPr>
              <a:t>Московский рынок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701824" y="2708920"/>
            <a:ext cx="2934072" cy="3016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182880">
              <a:lnSpc>
                <a:spcPct val="80000"/>
              </a:lnSpc>
              <a:spcBef>
                <a:spcPct val="5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defRPr/>
            </a:pPr>
            <a:r>
              <a:rPr lang="ru-RU" sz="1700" b="1" i="1" u="sng" dirty="0">
                <a:latin typeface="Times New Roman" pitchFamily="18" charset="0"/>
                <a:cs typeface="Times New Roman" pitchFamily="18" charset="0"/>
              </a:rPr>
              <a:t>Российская Федерация</a:t>
            </a:r>
          </a:p>
        </p:txBody>
      </p:sp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469887645"/>
              </p:ext>
            </p:extLst>
          </p:nvPr>
        </p:nvGraphicFramePr>
        <p:xfrm>
          <a:off x="4355976" y="3284984"/>
          <a:ext cx="5305425" cy="31575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Диаграмма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412970368"/>
              </p:ext>
            </p:extLst>
          </p:nvPr>
        </p:nvGraphicFramePr>
        <p:xfrm>
          <a:off x="-16907" y="3086102"/>
          <a:ext cx="5256584" cy="37272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Rectangle 1"/>
          <p:cNvSpPr>
            <a:spLocks noChangeArrowheads="1"/>
          </p:cNvSpPr>
          <p:nvPr/>
        </p:nvSpPr>
        <p:spPr bwMode="auto">
          <a:xfrm>
            <a:off x="1094531" y="6515244"/>
            <a:ext cx="800102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200" b="1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Источник: АРПП по </a:t>
            </a:r>
            <a:r>
              <a:rPr lang="ru-RU" sz="1200" b="1" i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данным Почты </a:t>
            </a:r>
            <a:r>
              <a:rPr lang="ru-RU" sz="1200" b="1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России, </a:t>
            </a:r>
            <a:r>
              <a:rPr lang="ru-RU" sz="1200" b="1" i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Росстата</a:t>
            </a:r>
            <a:endParaRPr lang="ru-RU" sz="1200" b="1" i="1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099550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Администратор\Desktop\презентация к ФОРУМУ\Untitled-6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82"/>
            <a:ext cx="9151701" cy="6863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1340768"/>
            <a:ext cx="83529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400" b="1" dirty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Структура </a:t>
            </a:r>
            <a:r>
              <a:rPr lang="ru-RU" altLang="ru-RU" sz="2400" b="1" dirty="0" smtClean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московского рынка </a:t>
            </a:r>
            <a:r>
              <a:rPr lang="ru-RU" altLang="ru-RU" sz="2400" b="1" dirty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распространения печатных </a:t>
            </a:r>
            <a:r>
              <a:rPr lang="ru-RU" altLang="ru-RU" sz="2400" b="1" dirty="0" smtClean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СМИ (по </a:t>
            </a:r>
            <a:r>
              <a:rPr lang="ru-RU" altLang="ru-RU" sz="2400" b="1" dirty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количеству объектов), 2015 г</a:t>
            </a:r>
            <a:r>
              <a:rPr lang="ru-RU" altLang="ru-RU" sz="2400" b="1" dirty="0" smtClean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., %</a:t>
            </a:r>
            <a:endParaRPr lang="ru-RU" altLang="ru-RU" sz="2400" b="1" dirty="0">
              <a:solidFill>
                <a:srgbClr val="0039A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haroni" panose="02010803020104030203" pitchFamily="2" charset="-79"/>
            </a:endParaRP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052478633"/>
              </p:ext>
            </p:extLst>
          </p:nvPr>
        </p:nvGraphicFramePr>
        <p:xfrm>
          <a:off x="467544" y="2348880"/>
          <a:ext cx="8280920" cy="42095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2590672" y="6453336"/>
            <a:ext cx="65527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7200" algn="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Источник: АРПП </a:t>
            </a:r>
            <a:r>
              <a:rPr lang="ru-RU" sz="1200" b="1" i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 </a:t>
            </a:r>
            <a:r>
              <a:rPr lang="ru-RU" sz="1200" b="1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данным мониторинга дислокаций объектов прессы в </a:t>
            </a:r>
            <a:r>
              <a:rPr lang="ru-RU" sz="1200" b="1" i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г. Москве</a:t>
            </a:r>
            <a:endParaRPr lang="ru-RU" sz="1200" b="1" i="1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099550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Администратор\Desktop\презентация к ФОРУМУ\Untitled-6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82"/>
            <a:ext cx="9151701" cy="6863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1340768"/>
            <a:ext cx="83529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400" b="1" dirty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Структура рынка распространения печатных СМИ</a:t>
            </a:r>
            <a:br>
              <a:rPr lang="ru-RU" altLang="ru-RU" sz="2400" b="1" dirty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</a:br>
            <a:r>
              <a:rPr lang="ru-RU" altLang="ru-RU" sz="2400" b="1" dirty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(в тиражах, экз.), 2015 г.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590672" y="6453336"/>
            <a:ext cx="65527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7200" algn="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Источник: АРПП </a:t>
            </a:r>
            <a:r>
              <a:rPr lang="ru-RU" sz="1200" b="1" i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 </a:t>
            </a:r>
            <a:r>
              <a:rPr lang="ru-RU" sz="1200" b="1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данным мониторинга дислокаций объектов прессы в </a:t>
            </a:r>
            <a:r>
              <a:rPr lang="ru-RU" sz="1200" b="1" i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г. Москве</a:t>
            </a:r>
            <a:endParaRPr lang="ru-RU" sz="1200" b="1" i="1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514148437"/>
              </p:ext>
            </p:extLst>
          </p:nvPr>
        </p:nvGraphicFramePr>
        <p:xfrm>
          <a:off x="615410" y="2537459"/>
          <a:ext cx="7920880" cy="3960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xmlns="" val="26331055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Администратор\Desktop\презентация к ФОРУМУ\Untitled-6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82"/>
            <a:ext cx="9151701" cy="6863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3054906" y="6488851"/>
            <a:ext cx="6089094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1200" b="1" i="1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200" b="1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Источник: </a:t>
            </a:r>
            <a:r>
              <a:rPr lang="ru-RU" sz="1200" b="1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АРПП по данным ФАПМК, Почты России, Росстата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1" u="none" strike="noStrike" cap="none" normalizeH="0" baseline="0" dirty="0" smtClean="0">
              <a:ln>
                <a:noFill/>
              </a:ln>
              <a:effectLst/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1340768"/>
            <a:ext cx="83529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400" b="1" dirty="0" smtClean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Динамика объема российского рынка распространения печатных СМИ, млрд. руб.</a:t>
            </a:r>
            <a:endParaRPr lang="ru-RU" altLang="ru-RU" sz="2400" b="1" dirty="0">
              <a:solidFill>
                <a:srgbClr val="0039A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haroni" panose="02010803020104030203" pitchFamily="2" charset="-79"/>
            </a:endParaRPr>
          </a:p>
        </p:txBody>
      </p:sp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xmlns="" val="3353490864"/>
              </p:ext>
            </p:extLst>
          </p:nvPr>
        </p:nvGraphicFramePr>
        <p:xfrm>
          <a:off x="18912" y="2572873"/>
          <a:ext cx="9144000" cy="38896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xmlns="" val="25349742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Администратор\Desktop\презентация к ФОРУМУ\Untitled-6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82"/>
            <a:ext cx="9151701" cy="6863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3054906" y="6488851"/>
            <a:ext cx="6089094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1200" b="1" i="1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200" b="1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Источник: </a:t>
            </a:r>
            <a:r>
              <a:rPr lang="ru-RU" sz="1200" b="1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АРПП по данным ФАПМК, Почты России, Росстата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1" u="none" strike="noStrike" cap="none" normalizeH="0" baseline="0" dirty="0" smtClean="0">
              <a:ln>
                <a:noFill/>
              </a:ln>
              <a:effectLst/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1340768"/>
            <a:ext cx="83529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400" b="1" dirty="0" smtClean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Динамика объема московского рынка распространения периодической печати, млрд. руб.</a:t>
            </a:r>
            <a:endParaRPr lang="ru-RU" altLang="ru-RU" sz="2400" b="1" dirty="0">
              <a:solidFill>
                <a:srgbClr val="0039A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haroni" panose="02010803020104030203" pitchFamily="2" charset="-79"/>
            </a:endParaRP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xmlns="" val="27633701"/>
              </p:ext>
            </p:extLst>
          </p:nvPr>
        </p:nvGraphicFramePr>
        <p:xfrm>
          <a:off x="40102" y="2297448"/>
          <a:ext cx="8852378" cy="3456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395536" y="5642664"/>
            <a:ext cx="868415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indent="45085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Московский рынок распространения печатных СМИ (розница + подписка) оценивается по итогам 2014 г. в 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14,6 </a:t>
            </a:r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млрд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руб</a:t>
            </a:r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Прогнозируется, что по итогам 2015 года он 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сократится </a:t>
            </a:r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 14,5 млрд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руб</a:t>
            </a:r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., 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 2020 году  - до 13 млрд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руб</a:t>
            </a:r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13346194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175" y="-3175"/>
            <a:ext cx="9150350" cy="686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1412776"/>
            <a:ext cx="82089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Обеспеченность населения объектами печати в </a:t>
            </a:r>
            <a:r>
              <a:rPr lang="ru-RU" sz="2400" b="1" dirty="0" smtClean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Москве (кол-во жителей на объект)</a:t>
            </a:r>
            <a:endParaRPr lang="ru-RU" sz="2400" b="1" dirty="0">
              <a:solidFill>
                <a:srgbClr val="0039A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haroni" panose="02010803020104030203" pitchFamily="2" charset="-79"/>
            </a:endParaRP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094237498"/>
              </p:ext>
            </p:extLst>
          </p:nvPr>
        </p:nvGraphicFramePr>
        <p:xfrm>
          <a:off x="251520" y="2091138"/>
          <a:ext cx="8568952" cy="45782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xmlns="" val="27183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Администратор\Desktop\презентация к ФОРУМУ\Untitled-6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82"/>
            <a:ext cx="9151701" cy="6863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611560" y="2681114"/>
            <a:ext cx="7920880" cy="646331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Рынок логистических услуг</a:t>
            </a:r>
            <a:endParaRPr lang="ru-RU" sz="3600" b="1" dirty="0">
              <a:solidFill>
                <a:srgbClr val="0039A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753341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Администратор\Desktop\презентация к ФОРУМУ\Untitled-6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82"/>
            <a:ext cx="9151701" cy="6863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611560" y="1268760"/>
            <a:ext cx="8352928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2200" b="1" dirty="0" smtClean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Доля операторов в различных сегментах московского рынка логистических услуг (по количеству объектов), 2015 г., %</a:t>
            </a:r>
            <a:endParaRPr lang="ru-RU" altLang="ru-RU" sz="2200" b="1" dirty="0">
              <a:solidFill>
                <a:srgbClr val="0039A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haroni" panose="02010803020104030203" pitchFamily="2" charset="-79"/>
            </a:endParaRPr>
          </a:p>
        </p:txBody>
      </p:sp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4145947731"/>
              </p:ext>
            </p:extLst>
          </p:nvPr>
        </p:nvGraphicFramePr>
        <p:xfrm>
          <a:off x="251520" y="2348880"/>
          <a:ext cx="8784976" cy="40601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3054906" y="6488851"/>
            <a:ext cx="6089094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1200" b="1" i="1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200" b="1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Источник: Мониторинг </a:t>
            </a:r>
            <a:r>
              <a:rPr lang="ru-RU" sz="1200" b="1" i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АРПП</a:t>
            </a:r>
            <a:endParaRPr lang="ru-RU" sz="1200" b="1" i="1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1" u="none" strike="noStrike" cap="none" normalizeH="0" baseline="0" dirty="0" smtClean="0">
              <a:ln>
                <a:noFill/>
              </a:ln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760741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Администратор\Desktop\презентация к ФОРУМУ\Untitled-6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82"/>
            <a:ext cx="9151701" cy="6863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357158" y="2217404"/>
            <a:ext cx="8215370" cy="437994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000" indent="-360000" algn="just"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q"/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Стоимость доставки одного экземпляра газеты или журнала ≈ 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 0,4 до 1,00 руб./экз.</a:t>
            </a:r>
          </a:p>
          <a:p>
            <a:pPr marL="360000" indent="-360000" algn="just"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q"/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Стоимость обработки одной единицы продукции прямого потока на складе ответственного хранения в среднем по рынку составляет 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0,5 – 1,5 руб./экз.</a:t>
            </a:r>
          </a:p>
          <a:p>
            <a:pPr marL="360000" indent="-360000" algn="just"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q"/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Стоимость обработки одной единицы продукции обратного потока на складе ответственного хранения в среднем по рынку составляет 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1,00 – 3,00 руб./экз.</a:t>
            </a:r>
          </a:p>
          <a:p>
            <a:pPr algn="just"/>
            <a:endPara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 algn="ctr">
              <a:buNone/>
            </a:pPr>
            <a:r>
              <a:rPr lang="ru-RU" sz="1600" b="1" dirty="0" smtClean="0">
                <a:solidFill>
                  <a:srgbClr val="254B9F"/>
                </a:solidFill>
                <a:latin typeface="Times New Roman" pitchFamily="18" charset="0"/>
                <a:cs typeface="Times New Roman" pitchFamily="18" charset="0"/>
              </a:rPr>
              <a:t>Динамика цен на логистические услуги на московском рынке</a:t>
            </a:r>
          </a:p>
          <a:p>
            <a:pPr algn="ctr"/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60000" indent="-360000" algn="just"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q"/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среднем за последние 3 года они выросли 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6%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360000" indent="-360000" algn="just"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q"/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Рост цен в основном обеспечивался за счет увеличения стоимости услуг по транспортировке и складирования: они, вследствие резкого подорожания цен на бензин и курса рубля по отношению к иностранной валюте, выросли 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14%. </a:t>
            </a:r>
          </a:p>
          <a:p>
            <a:pPr marL="360000" indent="-360000" algn="just"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q"/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Стоимость обработки одного экземпляра, напротив, несколько снизилась – 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7%.</a:t>
            </a: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611560" y="1268760"/>
            <a:ext cx="835292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2400" b="1" dirty="0" smtClean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Ценовая политика на логистические услуги в г. Москве</a:t>
            </a:r>
            <a:endParaRPr lang="ru-RU" altLang="ru-RU" sz="2400" b="1" dirty="0">
              <a:solidFill>
                <a:srgbClr val="0039A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580030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Администратор\Desktop\презентация к ФОРУМУ\Untitled-6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82"/>
            <a:ext cx="9151701" cy="6863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142844" y="2003684"/>
            <a:ext cx="8858312" cy="416162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80000"/>
              </a:lnSpc>
              <a:spcAft>
                <a:spcPts val="600"/>
              </a:spcAft>
              <a:buClrTx/>
              <a:buSzPct val="100000"/>
              <a:buFont typeface="Wingdings" pitchFamily="2" charset="2"/>
              <a:buChar char="è"/>
            </a:pP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логистики как интегрированной цепи поставок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сокращение затрат за счет повышения точности прогнозирования и планирования процесса продаж и операций. </a:t>
            </a:r>
            <a:endPara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80000"/>
              </a:lnSpc>
              <a:spcAft>
                <a:spcPts val="600"/>
              </a:spcAft>
              <a:buClrTx/>
              <a:buSzPct val="100000"/>
              <a:buFont typeface="Wingdings" pitchFamily="2" charset="2"/>
              <a:buChar char="è"/>
            </a:pPr>
            <a:endParaRPr lang="ru-RU" sz="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80000"/>
              </a:lnSpc>
              <a:spcAft>
                <a:spcPts val="600"/>
              </a:spcAft>
              <a:buClrTx/>
              <a:buSzPct val="100000"/>
              <a:buFont typeface="Wingdings" pitchFamily="2" charset="2"/>
              <a:buChar char="è"/>
            </a:pP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Следует инициировать анализ и выявление наиболее перспективных моделей логистики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участием всех заинтересованных сторон:  издателей, оптовиков, дистрибьюторов, розничных распространителей печатных СМИ и государства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lnSpc>
                <a:spcPct val="80000"/>
              </a:lnSpc>
              <a:spcAft>
                <a:spcPts val="600"/>
              </a:spcAft>
              <a:buClrTx/>
              <a:buSzPct val="100000"/>
              <a:buFont typeface="Wingdings" pitchFamily="2" charset="2"/>
              <a:buChar char="è"/>
            </a:pPr>
            <a:endParaRPr lang="ru-RU" sz="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80000"/>
              </a:lnSpc>
              <a:spcAft>
                <a:spcPts val="600"/>
              </a:spcAft>
              <a:buClrTx/>
              <a:buSzPct val="100000"/>
              <a:buFont typeface="Wingdings" pitchFamily="2" charset="2"/>
              <a:buChar char="è"/>
            </a:pP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Транспортно-логистическим компаниям следует осуществить переход от предложения, основанного на доступных решениях,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предложению, реально отвечающему потребностям клиентов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Это позволит существенно увеличить объем рынка. </a:t>
            </a:r>
            <a:endPara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80000"/>
              </a:lnSpc>
              <a:spcAft>
                <a:spcPts val="600"/>
              </a:spcAft>
              <a:buClrTx/>
              <a:buSzPct val="100000"/>
              <a:buFont typeface="Wingdings" pitchFamily="2" charset="2"/>
              <a:buChar char="è"/>
            </a:pPr>
            <a:endParaRPr lang="ru-RU" sz="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80000"/>
              </a:lnSpc>
              <a:spcAft>
                <a:spcPts val="600"/>
              </a:spcAft>
              <a:buClrTx/>
              <a:buSzPct val="100000"/>
              <a:buFont typeface="Wingdings" pitchFamily="2" charset="2"/>
              <a:buChar char="è"/>
            </a:pP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Отрасли не обойтись и без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формирования новых логистических продуктов и решений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Проактивное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предложение логистическими компаниями новых продуктов и решений способно стимулировать развитие рынка. </a:t>
            </a:r>
            <a:endPara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80000"/>
              </a:lnSpc>
              <a:spcAft>
                <a:spcPts val="600"/>
              </a:spcAft>
              <a:buClrTx/>
              <a:buSzPct val="100000"/>
              <a:buFont typeface="Wingdings" pitchFamily="2" charset="2"/>
              <a:buChar char="è"/>
            </a:pPr>
            <a:endParaRPr lang="ru-RU" sz="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80000"/>
              </a:lnSpc>
              <a:spcAft>
                <a:spcPts val="600"/>
              </a:spcAft>
              <a:buClrTx/>
              <a:buSzPct val="100000"/>
              <a:buFont typeface="Wingdings" pitchFamily="2" charset="2"/>
              <a:buChar char="è"/>
            </a:pP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Решением многих проблем рынка может стать и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консолидация логистических компетенций, создание партнерств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Только крупные компании и партнерства смогут предложить своим клиентам достаточный уровень сервиса при приемлемом уровне тарифов.</a:t>
            </a:r>
          </a:p>
          <a:p>
            <a:pPr marL="342900" indent="-342900">
              <a:lnSpc>
                <a:spcPct val="80000"/>
              </a:lnSpc>
              <a:spcAft>
                <a:spcPts val="600"/>
              </a:spcAft>
              <a:buClrTx/>
              <a:buSzPct val="100000"/>
              <a:buFont typeface="Wingdings" pitchFamily="2" charset="2"/>
              <a:buChar char="è"/>
            </a:pPr>
            <a:endPara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80000"/>
              </a:lnSpc>
              <a:spcAft>
                <a:spcPts val="600"/>
              </a:spcAft>
              <a:buClrTx/>
              <a:buSzPct val="100000"/>
              <a:buFont typeface="Wingdings" pitchFamily="2" charset="2"/>
              <a:buChar char="è"/>
            </a:pP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611560" y="1268760"/>
            <a:ext cx="835292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2400" b="1" dirty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Предложения по развитию рынка логистических услуг</a:t>
            </a:r>
          </a:p>
        </p:txBody>
      </p:sp>
    </p:spTree>
    <p:extLst>
      <p:ext uri="{BB962C8B-B14F-4D97-AF65-F5344CB8AC3E}">
        <p14:creationId xmlns:p14="http://schemas.microsoft.com/office/powerpoint/2010/main" xmlns="" val="29136426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175" y="-3175"/>
            <a:ext cx="9150350" cy="686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xmlns="" val="1083656904"/>
              </p:ext>
            </p:extLst>
          </p:nvPr>
        </p:nvGraphicFramePr>
        <p:xfrm>
          <a:off x="2579452" y="1891900"/>
          <a:ext cx="4872868" cy="4273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Администратор\Desktop\презентация к 23му\старые киоски\Заревый проезд,вл.1_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485" t="3661" r="2811" b="8627"/>
          <a:stretch/>
        </p:blipFill>
        <p:spPr bwMode="auto">
          <a:xfrm>
            <a:off x="1811261" y="4920012"/>
            <a:ext cx="1053382" cy="781211"/>
          </a:xfrm>
          <a:prstGeom prst="rect">
            <a:avLst/>
          </a:prstGeom>
          <a:noFill/>
          <a:ln w="25400" cap="rnd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55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Администратор\Desktop\презентация к 23му\старые киоски\Бутырская ул.,д.2_4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474" t="4454" r="11474" b="19356"/>
          <a:stretch/>
        </p:blipFill>
        <p:spPr bwMode="auto">
          <a:xfrm>
            <a:off x="404467" y="4836278"/>
            <a:ext cx="1052463" cy="780529"/>
          </a:xfrm>
          <a:prstGeom prst="rect">
            <a:avLst/>
          </a:prstGeom>
          <a:noFill/>
          <a:ln w="25400" cap="rnd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55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Администратор\Desktop\презентация к 23му\старые киоски\kiosk-pechati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046" t="4067" r="5046" b="2232"/>
          <a:stretch/>
        </p:blipFill>
        <p:spPr bwMode="auto">
          <a:xfrm>
            <a:off x="1791345" y="2244173"/>
            <a:ext cx="1052463" cy="774264"/>
          </a:xfrm>
          <a:prstGeom prst="rect">
            <a:avLst/>
          </a:prstGeom>
          <a:noFill/>
          <a:ln w="25400" cap="rnd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55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Администратор\Desktop\презентация к 23му\старые киоски\Менжинского ул.,д.25_6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9" t="791" r="418" b="1539"/>
          <a:stretch/>
        </p:blipFill>
        <p:spPr bwMode="auto">
          <a:xfrm>
            <a:off x="2843809" y="4238839"/>
            <a:ext cx="1069272" cy="784976"/>
          </a:xfrm>
          <a:prstGeom prst="rect">
            <a:avLst/>
          </a:prstGeom>
          <a:noFill/>
          <a:ln w="25400" cap="rnd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55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Администратор\Desktop\презентация к 23му\старые киоски\Мира пр-т,д.91,к.3_3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337" b="2822"/>
          <a:stretch/>
        </p:blipFill>
        <p:spPr bwMode="auto">
          <a:xfrm>
            <a:off x="2253441" y="3254293"/>
            <a:ext cx="1052464" cy="774266"/>
          </a:xfrm>
          <a:prstGeom prst="rect">
            <a:avLst/>
          </a:prstGeom>
          <a:noFill/>
          <a:ln w="25400" cap="rnd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55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Администратор\Desktop\презентация к 23му\старые киоски\Шереметьевская ул., д.27, к.1_3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3822" t="9824" r="21465" b="18674"/>
          <a:stretch/>
        </p:blipFill>
        <p:spPr bwMode="auto">
          <a:xfrm>
            <a:off x="524585" y="3926780"/>
            <a:ext cx="1067025" cy="784978"/>
          </a:xfrm>
          <a:prstGeom prst="rect">
            <a:avLst/>
          </a:prstGeom>
          <a:noFill/>
          <a:ln w="25400" cap="rnd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55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:\Users\Администратор\Desktop\презентация к 23му\старые киоски\Верона 4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94" t="1503" r="1112" b="2396"/>
          <a:stretch/>
        </p:blipFill>
        <p:spPr bwMode="auto">
          <a:xfrm>
            <a:off x="901789" y="5633867"/>
            <a:ext cx="1056930" cy="782194"/>
          </a:xfrm>
          <a:prstGeom prst="rect">
            <a:avLst/>
          </a:prstGeom>
          <a:noFill/>
          <a:ln w="25400" cap="rnd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55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C:\Users\Администратор\Desktop\презентация к 23му\старые киоски\55_big.jp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320" t="10808" r="5869" b="1373"/>
          <a:stretch/>
        </p:blipFill>
        <p:spPr bwMode="auto">
          <a:xfrm>
            <a:off x="543184" y="2652518"/>
            <a:ext cx="1054707" cy="782193"/>
          </a:xfrm>
          <a:prstGeom prst="rect">
            <a:avLst/>
          </a:prstGeom>
          <a:noFill/>
          <a:ln w="25400" cap="rnd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55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C:\Users\Администратор\Desktop\презентация к 23му\старые киоски\Первомайская ул., вл. 89 Б_2.JPG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947" t="-3827" r="17384" b="18206"/>
          <a:stretch/>
        </p:blipFill>
        <p:spPr bwMode="auto">
          <a:xfrm>
            <a:off x="1570079" y="3709038"/>
            <a:ext cx="1052464" cy="817047"/>
          </a:xfrm>
          <a:prstGeom prst="rect">
            <a:avLst/>
          </a:prstGeom>
          <a:noFill/>
          <a:ln w="25400" cap="rnd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55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9512" y="1197852"/>
            <a:ext cx="87849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 dirty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Реорганизация мелкорозничной торговли в городе Москве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32240" y="2430203"/>
            <a:ext cx="1800126" cy="1475145"/>
          </a:xfrm>
          <a:prstGeom prst="rect">
            <a:avLst/>
          </a:prstGeom>
          <a:noFill/>
          <a:ln w="50800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73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03795" y="4319270"/>
            <a:ext cx="2096945" cy="1552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7740352" y="2090284"/>
            <a:ext cx="87684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>
                <a:solidFill>
                  <a:srgbClr val="002060"/>
                </a:solidFill>
                <a:cs typeface="Aharoni" panose="02010803020104030203" pitchFamily="2" charset="-79"/>
              </a:rPr>
              <a:t>2011 год.</a:t>
            </a:r>
            <a:endParaRPr lang="ru-RU" sz="14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7740352" y="4084950"/>
            <a:ext cx="88671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>
                <a:solidFill>
                  <a:srgbClr val="002060"/>
                </a:solidFill>
                <a:cs typeface="Aharoni" panose="02010803020104030203" pitchFamily="2" charset="-79"/>
              </a:rPr>
              <a:t>2013 год.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xmlns="" val="3281638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175" y="-3175"/>
            <a:ext cx="9150350" cy="686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2" name="Диаграмма 11"/>
          <p:cNvGraphicFramePr>
            <a:graphicFrameLocks/>
          </p:cNvGraphicFramePr>
          <p:nvPr>
            <p:extLst/>
          </p:nvPr>
        </p:nvGraphicFramePr>
        <p:xfrm>
          <a:off x="320354" y="1910155"/>
          <a:ext cx="8823646" cy="44046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23528" y="6453336"/>
            <a:ext cx="48965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*По данным сплошного мониторинга КП «</a:t>
            </a:r>
            <a:r>
              <a:rPr lang="ru-RU" sz="1000" b="1" dirty="0" err="1" smtClean="0">
                <a:solidFill>
                  <a:srgbClr val="002060"/>
                </a:solidFill>
                <a:cs typeface="Times New Roman" panose="02020603050405020304" pitchFamily="18" charset="0"/>
              </a:rPr>
              <a:t>Мосгорпечать</a:t>
            </a:r>
            <a:r>
              <a:rPr lang="ru-RU" sz="100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». 2015, август- ноябрь</a:t>
            </a:r>
            <a:endParaRPr lang="ru-RU" sz="1000" b="1" dirty="0">
              <a:solidFill>
                <a:srgbClr val="002060"/>
              </a:solidFill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13262" y="5692027"/>
            <a:ext cx="432048" cy="184666"/>
          </a:xfrm>
          <a:prstGeom prst="rect">
            <a:avLst/>
          </a:prstGeom>
          <a:solidFill>
            <a:srgbClr val="FF0000"/>
          </a:solidFill>
          <a:ln w="952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b="1" dirty="0">
              <a:solidFill>
                <a:srgbClr val="00206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913262" y="6001554"/>
            <a:ext cx="432048" cy="196706"/>
          </a:xfrm>
          <a:prstGeom prst="rect">
            <a:avLst/>
          </a:prstGeom>
          <a:solidFill>
            <a:srgbClr val="7030A0"/>
          </a:solidFill>
          <a:ln w="952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b="1">
              <a:solidFill>
                <a:srgbClr val="7030A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051720" y="5668944"/>
            <a:ext cx="165618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неработающих объектов</a:t>
            </a:r>
            <a:endParaRPr lang="ru-RU" sz="900" b="1" dirty="0">
              <a:solidFill>
                <a:srgbClr val="002060"/>
              </a:solidFill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051720" y="5828928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900" b="1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r>
              <a:rPr lang="ru-RU" sz="90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работающих объектов</a:t>
            </a:r>
            <a:endParaRPr lang="ru-RU" sz="900" b="1" dirty="0">
              <a:solidFill>
                <a:srgbClr val="002060"/>
              </a:solidFill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7544" y="5784360"/>
            <a:ext cx="1152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Количество</a:t>
            </a:r>
            <a:endParaRPr lang="ru-RU" sz="1200" b="1" dirty="0">
              <a:solidFill>
                <a:srgbClr val="002060"/>
              </a:solidFill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827584" y="1268760"/>
            <a:ext cx="78488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Отношение нефункционирующих объектов печати к работающим объектам (по округам)*  </a:t>
            </a:r>
          </a:p>
        </p:txBody>
      </p:sp>
    </p:spTree>
    <p:extLst>
      <p:ext uri="{BB962C8B-B14F-4D97-AF65-F5344CB8AC3E}">
        <p14:creationId xmlns:p14="http://schemas.microsoft.com/office/powerpoint/2010/main" xmlns="" val="1053465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C:\Users\Администратор\Desktop\презентация к ФОРУМУ\Untitled-6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82"/>
            <a:ext cx="9151701" cy="6863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187624" y="1268760"/>
            <a:ext cx="745075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Новые типы киосков площадью 6, 9 и 12 </a:t>
            </a:r>
            <a:r>
              <a:rPr lang="ru-RU" sz="2400" b="1" dirty="0" err="1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м.кв</a:t>
            </a:r>
            <a:r>
              <a:rPr lang="ru-RU" sz="2400" b="1" dirty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.</a:t>
            </a:r>
          </a:p>
        </p:txBody>
      </p:sp>
      <p:pic>
        <p:nvPicPr>
          <p:cNvPr id="1026" name="Picture 2" descr="C:\Users\Администратор\Desktop\ФОТО НОВЫХ НТО\фото киосков новые хорошие\Васильевская ул., д. 7_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72090" y="2064162"/>
            <a:ext cx="1849639" cy="1387230"/>
          </a:xfrm>
          <a:prstGeom prst="rect">
            <a:avLst/>
          </a:prstGeom>
          <a:noFill/>
          <a:ln w="508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63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C:\Users\Администратор\Desktop\ФОТО НОВЫХ НТО\фото киосков новые хорошие\Грузинский вал ул., вл. 26_1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82890" y="2064162"/>
            <a:ext cx="1849639" cy="1387230"/>
          </a:xfrm>
          <a:prstGeom prst="rect">
            <a:avLst/>
          </a:prstGeom>
          <a:noFill/>
          <a:ln w="508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63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:\Users\Администратор\Desktop\ФОТО НОВЫХ НТО\фото киосков новые хорошие\Селезневская ул., вл. 30_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141" t="8947" r="7141" b="5336"/>
          <a:stretch/>
        </p:blipFill>
        <p:spPr bwMode="auto">
          <a:xfrm>
            <a:off x="455866" y="2064162"/>
            <a:ext cx="1849639" cy="1387230"/>
          </a:xfrm>
          <a:prstGeom prst="rect">
            <a:avLst/>
          </a:prstGeom>
          <a:noFill/>
          <a:ln w="508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63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 descr="C:\Users\Администратор\Desktop\ФОТО НОВЫХ НТО\фото киосков новые хорошие\DMR_128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02926" y="5114228"/>
            <a:ext cx="1896816" cy="1264544"/>
          </a:xfrm>
          <a:prstGeom prst="rect">
            <a:avLst/>
          </a:prstGeom>
          <a:noFill/>
          <a:ln w="508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63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Администратор\Desktop\ФОТО НОВЫХ НТО\фото киосков новые хорошие\IMG_20151109_142123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820" t="8305" r="14820" b="8305"/>
          <a:stretch/>
        </p:blipFill>
        <p:spPr bwMode="auto">
          <a:xfrm>
            <a:off x="6313747" y="5110585"/>
            <a:ext cx="1896816" cy="1264544"/>
          </a:xfrm>
          <a:prstGeom prst="rect">
            <a:avLst/>
          </a:prstGeom>
          <a:noFill/>
          <a:ln w="508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63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414371" y="5553495"/>
            <a:ext cx="33123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b="1" dirty="0" smtClean="0">
                <a:solidFill>
                  <a:srgbClr val="002060"/>
                </a:solidFill>
                <a:cs typeface="Aharoni" panose="02010803020104030203" pitchFamily="2" charset="-79"/>
              </a:rPr>
              <a:t>Были </a:t>
            </a:r>
            <a:r>
              <a:rPr lang="ru-RU" sz="1200" b="1" dirty="0">
                <a:solidFill>
                  <a:srgbClr val="002060"/>
                </a:solidFill>
                <a:cs typeface="Aharoni" panose="02010803020104030203" pitchFamily="2" charset="-79"/>
              </a:rPr>
              <a:t>адаптированы под розничное распространение печатной продукции еще 2 типа </a:t>
            </a:r>
            <a:r>
              <a:rPr lang="ru-RU" sz="1200" b="1" dirty="0" smtClean="0">
                <a:solidFill>
                  <a:srgbClr val="002060"/>
                </a:solidFill>
                <a:cs typeface="Aharoni" panose="02010803020104030203" pitchFamily="2" charset="-79"/>
              </a:rPr>
              <a:t>киосков: «Чугун» и «Мороженное», площадью 6 </a:t>
            </a:r>
            <a:r>
              <a:rPr lang="ru-RU" sz="1200" b="1" dirty="0" err="1" smtClean="0">
                <a:solidFill>
                  <a:srgbClr val="002060"/>
                </a:solidFill>
                <a:cs typeface="Aharoni" panose="02010803020104030203" pitchFamily="2" charset="-79"/>
              </a:rPr>
              <a:t>м.кв</a:t>
            </a:r>
            <a:r>
              <a:rPr lang="ru-RU" sz="1200" b="1" dirty="0" smtClean="0">
                <a:solidFill>
                  <a:srgbClr val="002060"/>
                </a:solidFill>
                <a:cs typeface="Aharoni" panose="02010803020104030203" pitchFamily="2" charset="-79"/>
              </a:rPr>
              <a:t>.</a:t>
            </a:r>
            <a:endParaRPr lang="ru-RU" sz="1200" b="1" dirty="0">
              <a:solidFill>
                <a:srgbClr val="002060"/>
              </a:solidFill>
              <a:cs typeface="Aharoni" panose="02010803020104030203" pitchFamily="2" charset="-79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40481" y="4005064"/>
            <a:ext cx="81192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2060"/>
                </a:solidFill>
                <a:cs typeface="Aharoni" panose="02010803020104030203" pitchFamily="2" charset="-79"/>
              </a:rPr>
              <a:t>Общее количество киосков предполагается  увеличить  до </a:t>
            </a:r>
            <a:r>
              <a:rPr lang="ru-RU" b="1" dirty="0" smtClean="0">
                <a:solidFill>
                  <a:srgbClr val="002060"/>
                </a:solidFill>
                <a:cs typeface="Aharoni" panose="02010803020104030203" pitchFamily="2" charset="-79"/>
              </a:rPr>
              <a:t>2095 шт.</a:t>
            </a:r>
            <a:endParaRPr lang="ru-RU" b="1" dirty="0">
              <a:solidFill>
                <a:srgbClr val="002060"/>
              </a:solidFill>
              <a:cs typeface="Aharoni" panose="02010803020104030203" pitchFamily="2" charset="-79"/>
            </a:endParaRPr>
          </a:p>
        </p:txBody>
      </p:sp>
      <p:pic>
        <p:nvPicPr>
          <p:cNvPr id="3074" name="Picture 2" descr="C:\Users\Администратор\Desktop\IMG_3735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04538" y="2064162"/>
            <a:ext cx="1849641" cy="1387230"/>
          </a:xfrm>
          <a:prstGeom prst="rect">
            <a:avLst/>
          </a:prstGeom>
          <a:noFill/>
          <a:ln w="508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69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566646" y="3573522"/>
            <a:ext cx="79861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50" b="1" dirty="0" smtClean="0">
                <a:solidFill>
                  <a:srgbClr val="002060"/>
                </a:solidFill>
                <a:cs typeface="Aharoni" panose="02010803020104030203" pitchFamily="2" charset="-79"/>
              </a:rPr>
              <a:t>Тип 4 (6)</a:t>
            </a:r>
            <a:endParaRPr lang="ru-RU" sz="105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7583669" y="3625368"/>
            <a:ext cx="79861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50" b="1" dirty="0" smtClean="0">
                <a:solidFill>
                  <a:srgbClr val="002060"/>
                </a:solidFill>
                <a:cs typeface="Aharoni" panose="02010803020104030203" pitchFamily="2" charset="-79"/>
              </a:rPr>
              <a:t>Тип 6 (9)</a:t>
            </a:r>
            <a:endParaRPr lang="ru-RU" sz="105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5561255" y="3592884"/>
            <a:ext cx="846707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50" b="1" dirty="0" smtClean="0">
                <a:solidFill>
                  <a:srgbClr val="002060"/>
                </a:solidFill>
                <a:cs typeface="Aharoni" panose="02010803020104030203" pitchFamily="2" charset="-79"/>
              </a:rPr>
              <a:t>Тип 4 (12)</a:t>
            </a:r>
            <a:endParaRPr lang="ru-RU" sz="1050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3568480" y="3579976"/>
            <a:ext cx="79861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50" b="1" dirty="0" smtClean="0">
                <a:solidFill>
                  <a:srgbClr val="002060"/>
                </a:solidFill>
                <a:cs typeface="Aharoni" panose="02010803020104030203" pitchFamily="2" charset="-79"/>
              </a:rPr>
              <a:t>Тип 4 (9)</a:t>
            </a:r>
            <a:endParaRPr lang="ru-RU" sz="1050" dirty="0"/>
          </a:p>
        </p:txBody>
      </p:sp>
    </p:spTree>
    <p:extLst>
      <p:ext uri="{BB962C8B-B14F-4D97-AF65-F5344CB8AC3E}">
        <p14:creationId xmlns:p14="http://schemas.microsoft.com/office/powerpoint/2010/main" xmlns="" val="2182624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175" y="93042"/>
            <a:ext cx="9150350" cy="686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pSp>
        <p:nvGrpSpPr>
          <p:cNvPr id="21" name="Группа 20"/>
          <p:cNvGrpSpPr/>
          <p:nvPr/>
        </p:nvGrpSpPr>
        <p:grpSpPr>
          <a:xfrm>
            <a:off x="4730037" y="2435049"/>
            <a:ext cx="683174" cy="2714796"/>
            <a:chOff x="4427984" y="2219533"/>
            <a:chExt cx="686205" cy="2916151"/>
          </a:xfrm>
        </p:grpSpPr>
        <p:pic>
          <p:nvPicPr>
            <p:cNvPr id="7" name="Рисунок 6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27984" y="2219533"/>
              <a:ext cx="684688" cy="673724"/>
            </a:xfrm>
            <a:prstGeom prst="rect">
              <a:avLst/>
            </a:prstGeom>
            <a:noFill/>
            <a:ln w="19050"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Рисунок 7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29501" y="2959358"/>
              <a:ext cx="684688" cy="672677"/>
            </a:xfrm>
            <a:prstGeom prst="rect">
              <a:avLst/>
            </a:prstGeom>
            <a:noFill/>
            <a:ln w="19050"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Рисунок 8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27986" y="3699048"/>
              <a:ext cx="684688" cy="674141"/>
            </a:xfrm>
            <a:prstGeom prst="rect">
              <a:avLst/>
            </a:prstGeom>
            <a:noFill/>
            <a:ln w="19050"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Рисунок 9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27986" y="4460394"/>
              <a:ext cx="684688" cy="675290"/>
            </a:xfrm>
            <a:prstGeom prst="rect">
              <a:avLst/>
            </a:prstGeom>
            <a:noFill/>
            <a:ln w="19050"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" name="Прямоугольник 10"/>
          <p:cNvSpPr/>
          <p:nvPr/>
        </p:nvSpPr>
        <p:spPr>
          <a:xfrm>
            <a:off x="4546556" y="5587912"/>
            <a:ext cx="3841867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900" b="1" dirty="0">
                <a:solidFill>
                  <a:srgbClr val="002060"/>
                </a:solidFill>
              </a:rPr>
              <a:t>* указано </a:t>
            </a:r>
            <a:r>
              <a:rPr lang="ru-RU" sz="900" b="1" dirty="0" smtClean="0">
                <a:solidFill>
                  <a:srgbClr val="002060"/>
                </a:solidFill>
              </a:rPr>
              <a:t>расчетное </a:t>
            </a:r>
            <a:r>
              <a:rPr lang="ru-RU" sz="900" b="1" dirty="0">
                <a:solidFill>
                  <a:srgbClr val="002060"/>
                </a:solidFill>
              </a:rPr>
              <a:t>количество </a:t>
            </a:r>
            <a:r>
              <a:rPr lang="ru-RU" sz="900" b="1" dirty="0" smtClean="0">
                <a:solidFill>
                  <a:srgbClr val="002060"/>
                </a:solidFill>
              </a:rPr>
              <a:t>наименований</a:t>
            </a:r>
            <a:r>
              <a:rPr lang="ru-RU" sz="900" b="1" dirty="0">
                <a:solidFill>
                  <a:srgbClr val="002060"/>
                </a:solidFill>
              </a:rPr>
              <a:t>, при максимальной загрузке торгового </a:t>
            </a:r>
            <a:r>
              <a:rPr lang="ru-RU" sz="900" b="1" dirty="0" smtClean="0">
                <a:solidFill>
                  <a:srgbClr val="002060"/>
                </a:solidFill>
              </a:rPr>
              <a:t>оборудования.</a:t>
            </a:r>
            <a:endParaRPr lang="ru-RU" sz="900" b="1" dirty="0">
              <a:solidFill>
                <a:srgbClr val="002060"/>
              </a:solidFill>
            </a:endParaRPr>
          </a:p>
          <a:p>
            <a:pPr algn="just"/>
            <a:r>
              <a:rPr lang="ru-RU" sz="900" b="1" dirty="0">
                <a:solidFill>
                  <a:srgbClr val="002060"/>
                </a:solidFill>
              </a:rPr>
              <a:t>** указано количество </a:t>
            </a:r>
            <a:r>
              <a:rPr lang="ru-RU" sz="900" b="1" dirty="0" smtClean="0">
                <a:solidFill>
                  <a:srgbClr val="002060"/>
                </a:solidFill>
              </a:rPr>
              <a:t>наименований</a:t>
            </a:r>
            <a:r>
              <a:rPr lang="ru-RU" sz="900" b="1" dirty="0">
                <a:solidFill>
                  <a:srgbClr val="002060"/>
                </a:solidFill>
              </a:rPr>
              <a:t>, фактически размещенных на киосках старого образца </a:t>
            </a:r>
            <a:r>
              <a:rPr lang="ru-RU" sz="900" b="1" i="1" dirty="0">
                <a:solidFill>
                  <a:srgbClr val="002060"/>
                </a:solidFill>
              </a:rPr>
              <a:t>(по данным мониторинга за </a:t>
            </a:r>
            <a:r>
              <a:rPr lang="ru-RU" sz="900" b="1" i="1" dirty="0" smtClean="0">
                <a:solidFill>
                  <a:srgbClr val="002060"/>
                </a:solidFill>
              </a:rPr>
              <a:t>октябрь - ноябрь </a:t>
            </a:r>
            <a:r>
              <a:rPr lang="ru-RU" sz="900" b="1" i="1" dirty="0">
                <a:solidFill>
                  <a:srgbClr val="002060"/>
                </a:solidFill>
              </a:rPr>
              <a:t>2015г</a:t>
            </a:r>
            <a:r>
              <a:rPr lang="ru-RU" sz="900" b="1" i="1" dirty="0" smtClean="0">
                <a:solidFill>
                  <a:srgbClr val="002060"/>
                </a:solidFill>
              </a:rPr>
              <a:t>.).</a:t>
            </a:r>
            <a:endParaRPr lang="ru-RU" sz="900" b="1" i="1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1124744"/>
            <a:ext cx="86409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Вместимость киосков нового и старого образца.</a:t>
            </a:r>
          </a:p>
        </p:txBody>
      </p:sp>
      <p:pic>
        <p:nvPicPr>
          <p:cNvPr id="14" name="Picture 2" descr="C:\Users\Администратор\Desktop\ФОТО НОВЫХ НТО\фото киосков новые хорошие\Васильевская ул., д. 7_3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767" r="6767"/>
          <a:stretch/>
        </p:blipFill>
        <p:spPr bwMode="auto">
          <a:xfrm>
            <a:off x="749186" y="3097362"/>
            <a:ext cx="771685" cy="633234"/>
          </a:xfrm>
          <a:prstGeom prst="rect">
            <a:avLst/>
          </a:prstGeom>
          <a:noFill/>
          <a:ln w="127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63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" descr="C:\Users\Администратор\Desktop\ФОТО НОВЫХ НТО\фото киосков новые хорошие\Грузинский вал ул., вл. 26_12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852" t="8200" r="23814" b="19964"/>
          <a:stretch/>
        </p:blipFill>
        <p:spPr bwMode="auto">
          <a:xfrm>
            <a:off x="749187" y="3792447"/>
            <a:ext cx="771685" cy="674263"/>
          </a:xfrm>
          <a:prstGeom prst="rect">
            <a:avLst/>
          </a:prstGeom>
          <a:noFill/>
          <a:ln w="127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63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C:\Users\Администратор\Desktop\ФОТО НОВЫХ НТО\фото киосков новые хорошие\Селезневская ул., вл. 30_1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248" t="16338" r="17557" b="17161"/>
          <a:stretch/>
        </p:blipFill>
        <p:spPr bwMode="auto">
          <a:xfrm>
            <a:off x="749187" y="2420888"/>
            <a:ext cx="771684" cy="604892"/>
          </a:xfrm>
          <a:prstGeom prst="rect">
            <a:avLst/>
          </a:prstGeom>
          <a:noFill/>
          <a:ln w="127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63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5" descr="C:\Users\Администратор\Desktop\ФОТО НОВЫХ НТО\фото киосков новые хорошие\DMR_1283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059"/>
          <a:stretch/>
        </p:blipFill>
        <p:spPr bwMode="auto">
          <a:xfrm>
            <a:off x="748490" y="5273056"/>
            <a:ext cx="772381" cy="560300"/>
          </a:xfrm>
          <a:prstGeom prst="rect">
            <a:avLst/>
          </a:prstGeom>
          <a:noFill/>
          <a:ln w="127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63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7" descr="C:\Users\Администратор\Desktop\ФОТО НОВЫХ НТО\фото киосков новые хорошие\IMG_20151109_142123.jp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414" t="8305" r="19414" b="8305"/>
          <a:stretch/>
        </p:blipFill>
        <p:spPr bwMode="auto">
          <a:xfrm>
            <a:off x="739796" y="5889386"/>
            <a:ext cx="772381" cy="560300"/>
          </a:xfrm>
          <a:prstGeom prst="rect">
            <a:avLst/>
          </a:prstGeom>
          <a:noFill/>
          <a:ln w="127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63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157780419"/>
              </p:ext>
            </p:extLst>
          </p:nvPr>
        </p:nvGraphicFramePr>
        <p:xfrm>
          <a:off x="1655676" y="1969431"/>
          <a:ext cx="2808312" cy="47719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81"/>
                <a:gridCol w="720079"/>
                <a:gridCol w="612068"/>
                <a:gridCol w="756084"/>
              </a:tblGrid>
              <a:tr h="47300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Тип (</a:t>
                      </a:r>
                      <a:r>
                        <a:rPr lang="en-US" sz="1200" dirty="0" smtClean="0"/>
                        <a:t>s)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ПП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ТНП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Вода</a:t>
                      </a:r>
                      <a:endParaRPr lang="ru-RU" sz="1200" dirty="0"/>
                    </a:p>
                  </a:txBody>
                  <a:tcPr/>
                </a:tc>
              </a:tr>
              <a:tr h="660284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4(6)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525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115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90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600586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4(9)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620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135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184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648072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4(12)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760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135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184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72008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6(9)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670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85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90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846953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1(6)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376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 +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ротация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</a:rPr>
                        <a:t> до 500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70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90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66346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2(6)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466+ ротация до 500</a:t>
                      </a:r>
                    </a:p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95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90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691680" y="1600532"/>
            <a:ext cx="273630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rgbClr val="002060"/>
                </a:solidFill>
                <a:cs typeface="Aharoni" panose="02010803020104030203" pitchFamily="2" charset="-79"/>
              </a:rPr>
              <a:t>Киоски нового образца*</a:t>
            </a:r>
            <a:endParaRPr lang="ru-RU" sz="1400" b="1" dirty="0">
              <a:solidFill>
                <a:srgbClr val="002060"/>
              </a:solidFill>
              <a:cs typeface="Aharoni" panose="02010803020104030203" pitchFamily="2" charset="-79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397232" y="1603710"/>
            <a:ext cx="29911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rgbClr val="002060"/>
                </a:solidFill>
                <a:cs typeface="Aharoni" panose="02010803020104030203" pitchFamily="2" charset="-79"/>
              </a:rPr>
              <a:t>Киоски старого образца**</a:t>
            </a:r>
            <a:endParaRPr lang="ru-RU" sz="1400" b="1" dirty="0">
              <a:solidFill>
                <a:srgbClr val="002060"/>
              </a:solidFill>
              <a:cs typeface="Aharoni" panose="02010803020104030203" pitchFamily="2" charset="-79"/>
            </a:endParaRPr>
          </a:p>
        </p:txBody>
      </p:sp>
      <p:graphicFrame>
        <p:nvGraphicFramePr>
          <p:cNvPr id="22" name="Таблица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724880913"/>
              </p:ext>
            </p:extLst>
          </p:nvPr>
        </p:nvGraphicFramePr>
        <p:xfrm>
          <a:off x="5652120" y="2420888"/>
          <a:ext cx="2592288" cy="26823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705"/>
                <a:gridCol w="658705"/>
                <a:gridCol w="658705"/>
                <a:gridCol w="616173"/>
              </a:tblGrid>
              <a:tr h="324823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S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ПП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ТНП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Вода</a:t>
                      </a:r>
                      <a:endParaRPr lang="ru-RU" sz="1200" dirty="0"/>
                    </a:p>
                  </a:txBody>
                  <a:tcPr/>
                </a:tc>
              </a:tr>
              <a:tr h="589377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8,16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325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133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0</a:t>
                      </a:r>
                      <a:endParaRPr lang="ru-RU" sz="1200" dirty="0"/>
                    </a:p>
                  </a:txBody>
                  <a:tcPr/>
                </a:tc>
              </a:tr>
              <a:tr h="589377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8,16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290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91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0</a:t>
                      </a:r>
                      <a:endParaRPr lang="ru-RU" sz="1200" dirty="0"/>
                    </a:p>
                  </a:txBody>
                  <a:tcPr/>
                </a:tc>
              </a:tr>
              <a:tr h="589377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5,6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268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117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0</a:t>
                      </a:r>
                      <a:endParaRPr lang="ru-RU" sz="1200" dirty="0"/>
                    </a:p>
                  </a:txBody>
                  <a:tcPr/>
                </a:tc>
              </a:tr>
              <a:tr h="589377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5,6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198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114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0</a:t>
                      </a:r>
                      <a:endParaRPr lang="ru-RU" sz="12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3" name="Picture 2" descr="C:\Users\Администратор\Desktop\IMG_3735.jpg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15" r="7996"/>
          <a:stretch/>
        </p:blipFill>
        <p:spPr bwMode="auto">
          <a:xfrm>
            <a:off x="749187" y="4513807"/>
            <a:ext cx="771685" cy="693615"/>
          </a:xfrm>
          <a:prstGeom prst="rect">
            <a:avLst/>
          </a:prstGeom>
          <a:noFill/>
          <a:ln w="127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69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861206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6350" y="-6350"/>
            <a:ext cx="9156700" cy="687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Объект 3"/>
          <p:cNvGraphicFramePr>
            <a:graphicFrameLocks noGrp="1"/>
          </p:cNvGraphicFramePr>
          <p:nvPr>
            <p:ph idx="4294967295"/>
            <p:extLst/>
          </p:nvPr>
        </p:nvGraphicFramePr>
        <p:xfrm>
          <a:off x="359532" y="2132856"/>
          <a:ext cx="8604956" cy="3888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539552" y="6021288"/>
            <a:ext cx="504056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*за исключением </a:t>
            </a:r>
            <a:r>
              <a:rPr lang="ru-RU" sz="1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торговых объектов продажи печатных изданий «с </a:t>
            </a:r>
            <a:r>
              <a:rPr lang="ru-RU" sz="1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рук»</a:t>
            </a:r>
            <a:endParaRPr lang="ru-RU" sz="1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55576" y="1196752"/>
            <a:ext cx="7848872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Анализ доходности объектов специализации «печать» </a:t>
            </a:r>
            <a:br>
              <a:rPr lang="ru-RU" sz="2000" b="1" dirty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</a:br>
            <a:r>
              <a:rPr lang="ru-RU" sz="2000" b="1" dirty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по административным округам города Москвы </a:t>
            </a:r>
            <a:r>
              <a:rPr lang="ru-RU" sz="2000" b="1" dirty="0" smtClean="0">
                <a:solidFill>
                  <a:srgbClr val="002060"/>
                </a:solidFill>
              </a:rPr>
              <a:t>                                                                                                                                 </a:t>
            </a:r>
          </a:p>
          <a:p>
            <a:pPr algn="ctr"/>
            <a:r>
              <a:rPr lang="ru-RU" sz="1200" b="1" dirty="0" smtClean="0">
                <a:solidFill>
                  <a:srgbClr val="002060"/>
                </a:solidFill>
              </a:rPr>
              <a:t>(по </a:t>
            </a:r>
            <a:r>
              <a:rPr lang="ru-RU" sz="1200" b="1" dirty="0">
                <a:solidFill>
                  <a:srgbClr val="002060"/>
                </a:solidFill>
              </a:rPr>
              <a:t>данным операторов рынка в рамках сплошного мониторинга) </a:t>
            </a:r>
            <a:endParaRPr lang="ru-RU" sz="105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49344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175" y="-3175"/>
            <a:ext cx="9150350" cy="686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79512" y="1254066"/>
            <a:ext cx="88569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Организация мобильных точек продаж в виде </a:t>
            </a:r>
            <a:r>
              <a:rPr lang="ru-RU" sz="2400" b="1" dirty="0" smtClean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пресс-стендов</a:t>
            </a:r>
            <a:endParaRPr lang="ru-RU" sz="2400" b="1" dirty="0">
              <a:solidFill>
                <a:srgbClr val="0039A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haroni" panose="02010803020104030203" pitchFamily="2" charset="-79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411760" y="1821862"/>
            <a:ext cx="420807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>
                <a:solidFill>
                  <a:srgbClr val="002060"/>
                </a:solidFill>
              </a:rPr>
              <a:t>Количество пресс-стендов составит </a:t>
            </a:r>
            <a:r>
              <a:rPr lang="ru-RU" sz="1600" b="1" dirty="0" smtClean="0">
                <a:solidFill>
                  <a:srgbClr val="002060"/>
                </a:solidFill>
              </a:rPr>
              <a:t>474 шт.</a:t>
            </a:r>
            <a:endParaRPr lang="ru-RU" sz="1600" b="1" dirty="0">
              <a:solidFill>
                <a:srgbClr val="00206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78755" y="2420888"/>
            <a:ext cx="823990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</a:rPr>
              <a:t>Пресс-стенды заменят существующую торговлю «с рук» и с лотков. Пресс-стенды будут иметь современный внешней вид, они будут мобильны, продукция в пресс-стенде будет находится под стеклом.</a:t>
            </a:r>
          </a:p>
        </p:txBody>
      </p:sp>
      <p:sp>
        <p:nvSpPr>
          <p:cNvPr id="4" name="Штриховая стрелка вправо 3"/>
          <p:cNvSpPr/>
          <p:nvPr/>
        </p:nvSpPr>
        <p:spPr>
          <a:xfrm>
            <a:off x="2770075" y="4423302"/>
            <a:ext cx="468052" cy="358928"/>
          </a:xfrm>
          <a:prstGeom prst="stripedRightArrow">
            <a:avLst/>
          </a:prstGeom>
          <a:gradFill>
            <a:gsLst>
              <a:gs pos="0">
                <a:srgbClr val="3399FF"/>
              </a:gs>
              <a:gs pos="21000">
                <a:schemeClr val="tx2">
                  <a:lumMod val="60000"/>
                  <a:lumOff val="40000"/>
                </a:schemeClr>
              </a:gs>
              <a:gs pos="47000">
                <a:schemeClr val="tx2">
                  <a:lumMod val="75000"/>
                </a:schemeClr>
              </a:gs>
              <a:gs pos="60001">
                <a:srgbClr val="2E6792"/>
              </a:gs>
              <a:gs pos="71001">
                <a:srgbClr val="3333CC"/>
              </a:gs>
              <a:gs pos="81000">
                <a:srgbClr val="1170FF"/>
              </a:gs>
              <a:gs pos="100000">
                <a:srgbClr val="006699"/>
              </a:gs>
            </a:gsLst>
            <a:lin ang="5400000" scaled="0"/>
          </a:gradFill>
          <a:ln w="9525">
            <a:solidFill>
              <a:schemeClr val="bg1"/>
            </a:solidFill>
          </a:ln>
          <a:effectLst>
            <a:outerShdw blurRad="50800" dist="76200" dir="5040000" algn="t" rotWithShape="0">
              <a:prstClr val="black">
                <a:alpha val="54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+mj-lt"/>
            </a:endParaRPr>
          </a:p>
        </p:txBody>
      </p:sp>
      <p:pic>
        <p:nvPicPr>
          <p:cNvPr id="4098" name="Picture 2" descr="C:\Users\Администратор\Desktop\Марков\сентябрь октябрь 2015\прессстенд\21092015\пресс-стенд кардос 3d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8253" r="10431"/>
          <a:stretch/>
        </p:blipFill>
        <p:spPr bwMode="auto">
          <a:xfrm>
            <a:off x="3480191" y="4129550"/>
            <a:ext cx="1592129" cy="1225154"/>
          </a:xfrm>
          <a:prstGeom prst="rect">
            <a:avLst/>
          </a:prstGeom>
          <a:noFill/>
          <a:ln w="127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53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Администратор\Desktop\Untitled5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36096" y="4172587"/>
            <a:ext cx="1511907" cy="1209526"/>
          </a:xfrm>
          <a:prstGeom prst="rect">
            <a:avLst/>
          </a:prstGeom>
          <a:noFill/>
          <a:ln w="127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53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2770075" y="3392736"/>
            <a:ext cx="281481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>
                <a:solidFill>
                  <a:srgbClr val="002060"/>
                </a:solidFill>
              </a:rPr>
              <a:t>Варианты новых пресс-стендов:</a:t>
            </a:r>
            <a:endParaRPr lang="ru-RU" sz="1400" b="1" dirty="0">
              <a:solidFill>
                <a:srgbClr val="002060"/>
              </a:solidFill>
            </a:endParaRPr>
          </a:p>
        </p:txBody>
      </p:sp>
      <p:pic>
        <p:nvPicPr>
          <p:cNvPr id="5" name="Picture 2" descr="C:\Users\Администратор\Desktop\Новая папка\01 (16)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79530" y="4117412"/>
            <a:ext cx="1608016" cy="1207998"/>
          </a:xfrm>
          <a:prstGeom prst="rect">
            <a:avLst/>
          </a:prstGeom>
          <a:noFill/>
          <a:ln w="127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65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Администратор\Desktop\Пресс-стенды для презентации\Щукинская ЗАО АРИА АиФ\Щукинская, Трамвайная остановка около ст. метро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462" b="12789"/>
          <a:stretch/>
        </p:blipFill>
        <p:spPr bwMode="auto">
          <a:xfrm>
            <a:off x="512398" y="3546624"/>
            <a:ext cx="1465773" cy="1542875"/>
          </a:xfrm>
          <a:prstGeom prst="rect">
            <a:avLst/>
          </a:prstGeom>
          <a:noFill/>
          <a:ln w="127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55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717" r="20984" b="8026"/>
          <a:stretch/>
        </p:blipFill>
        <p:spPr bwMode="auto">
          <a:xfrm>
            <a:off x="1463512" y="4941168"/>
            <a:ext cx="1465772" cy="1559686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67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47769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175" y="-3175"/>
            <a:ext cx="9150350" cy="686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4221088"/>
            <a:ext cx="3502668" cy="2331823"/>
          </a:xfrm>
          <a:prstGeom prst="rect">
            <a:avLst/>
          </a:prstGeom>
          <a:noFill/>
          <a:ln w="50800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72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pic>
        <p:nvPicPr>
          <p:cNvPr id="3" name="Picture 2" descr="C:\Users\Администратор\Desktop\Марков\сентябрь октябрь 2015\павильон визуализация\внутри3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98" t="9972" r="2772" b="3932"/>
          <a:stretch/>
        </p:blipFill>
        <p:spPr bwMode="auto">
          <a:xfrm>
            <a:off x="4788024" y="4221087"/>
            <a:ext cx="3622772" cy="2331823"/>
          </a:xfrm>
          <a:prstGeom prst="rect">
            <a:avLst/>
          </a:prstGeom>
          <a:noFill/>
          <a:ln w="508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72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23528" y="1196752"/>
            <a:ext cx="84249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В перспективе развития рынка прессы в Москве установка павильонов «Печать» площадью 20 </a:t>
            </a:r>
            <a:r>
              <a:rPr lang="ru-RU" sz="2000" b="1" dirty="0" err="1" smtClean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кв.м</a:t>
            </a:r>
            <a:endParaRPr lang="ru-RU" sz="2000" b="1" dirty="0">
              <a:solidFill>
                <a:srgbClr val="0039A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haroni" panose="02010803020104030203" pitchFamily="2" charset="-79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4819" y="1904638"/>
            <a:ext cx="828092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solidFill>
                  <a:srgbClr val="002060"/>
                </a:solidFill>
                <a:cs typeface="Aharoni" panose="02010803020104030203" pitchFamily="2" charset="-79"/>
              </a:rPr>
              <a:t>Совместный проект распространителей печатной и книжной продукции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31540" y="2420888"/>
            <a:ext cx="828092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200" b="1" dirty="0" smtClean="0">
                <a:solidFill>
                  <a:srgbClr val="002060"/>
                </a:solidFill>
                <a:latin typeface="+mj-lt"/>
                <a:cs typeface="Aharoni" panose="02010803020104030203" pitchFamily="2" charset="-79"/>
              </a:rPr>
              <a:t>Расширенный ассортимент от 2000 наименований периодической печатной продукции, книг;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200" b="1" dirty="0" smtClean="0">
                <a:solidFill>
                  <a:srgbClr val="002060"/>
                </a:solidFill>
                <a:latin typeface="+mj-lt"/>
                <a:cs typeface="Aharoni" panose="02010803020104030203" pitchFamily="2" charset="-79"/>
              </a:rPr>
              <a:t>Электронные платежи;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200" b="1" dirty="0" smtClean="0">
                <a:solidFill>
                  <a:srgbClr val="002060"/>
                </a:solidFill>
                <a:latin typeface="+mj-lt"/>
                <a:cs typeface="Aharoni" panose="02010803020104030203" pitchFamily="2" charset="-79"/>
              </a:rPr>
              <a:t>Электронная подписка на издания;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200" b="1" dirty="0" smtClean="0">
                <a:solidFill>
                  <a:srgbClr val="002060"/>
                </a:solidFill>
                <a:latin typeface="+mj-lt"/>
                <a:cs typeface="Aharoni" panose="02010803020104030203" pitchFamily="2" charset="-79"/>
              </a:rPr>
              <a:t>Услуги </a:t>
            </a:r>
            <a:r>
              <a:rPr lang="ru-RU" sz="1200" b="1" dirty="0">
                <a:solidFill>
                  <a:srgbClr val="002060"/>
                </a:solidFill>
                <a:latin typeface="+mj-lt"/>
                <a:cs typeface="Aharoni" panose="02010803020104030203" pitchFamily="2" charset="-79"/>
              </a:rPr>
              <a:t>ксерокопирования, печати и </a:t>
            </a:r>
            <a:r>
              <a:rPr lang="ru-RU" sz="1200" b="1" dirty="0" smtClean="0">
                <a:solidFill>
                  <a:srgbClr val="002060"/>
                </a:solidFill>
                <a:latin typeface="+mj-lt"/>
                <a:cs typeface="Aharoni" panose="02010803020104030203" pitchFamily="2" charset="-79"/>
              </a:rPr>
              <a:t>сканирования;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200" b="1" dirty="0" smtClean="0">
                <a:solidFill>
                  <a:srgbClr val="002060"/>
                </a:solidFill>
                <a:latin typeface="+mj-lt"/>
                <a:cs typeface="Aharoni" panose="02010803020104030203" pitchFamily="2" charset="-79"/>
              </a:rPr>
              <a:t>Оформление и выдача интернет-заказов;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200" b="1" dirty="0" smtClean="0">
                <a:solidFill>
                  <a:srgbClr val="002060"/>
                </a:solidFill>
                <a:latin typeface="+mj-lt"/>
                <a:cs typeface="Aharoni" panose="02010803020104030203" pitchFamily="2" charset="-79"/>
              </a:rPr>
              <a:t>Прием </a:t>
            </a:r>
            <a:r>
              <a:rPr lang="ru-RU" sz="1200" b="1" dirty="0">
                <a:solidFill>
                  <a:srgbClr val="002060"/>
                </a:solidFill>
                <a:latin typeface="+mj-lt"/>
                <a:cs typeface="Aharoni" panose="02010803020104030203" pitchFamily="2" charset="-79"/>
              </a:rPr>
              <a:t>отправлений </a:t>
            </a:r>
            <a:r>
              <a:rPr lang="ru-RU" sz="1200" b="1" dirty="0" smtClean="0">
                <a:solidFill>
                  <a:srgbClr val="002060"/>
                </a:solidFill>
                <a:latin typeface="+mj-lt"/>
                <a:cs typeface="Aharoni" panose="02010803020104030203" pitchFamily="2" charset="-79"/>
              </a:rPr>
              <a:t>экспресс-доставки;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200" b="1" dirty="0" smtClean="0">
                <a:solidFill>
                  <a:srgbClr val="002060"/>
                </a:solidFill>
                <a:latin typeface="+mj-lt"/>
                <a:cs typeface="Aharoni" panose="02010803020104030203" pitchFamily="2" charset="-79"/>
              </a:rPr>
              <a:t>Предоставление </a:t>
            </a:r>
            <a:r>
              <a:rPr lang="ru-RU" sz="1200" b="1" dirty="0">
                <a:solidFill>
                  <a:srgbClr val="002060"/>
                </a:solidFill>
                <a:latin typeface="+mj-lt"/>
                <a:cs typeface="Aharoni" panose="02010803020104030203" pitchFamily="2" charset="-79"/>
              </a:rPr>
              <a:t>беспроводного доступа в интернет посредством </a:t>
            </a:r>
            <a:r>
              <a:rPr lang="ru-RU" sz="1200" b="1" dirty="0" err="1" smtClean="0">
                <a:solidFill>
                  <a:srgbClr val="002060"/>
                </a:solidFill>
                <a:latin typeface="+mj-lt"/>
                <a:cs typeface="Aharoni" panose="02010803020104030203" pitchFamily="2" charset="-79"/>
              </a:rPr>
              <a:t>Wi-Fi</a:t>
            </a:r>
            <a:r>
              <a:rPr lang="ru-RU" sz="1200" b="1" dirty="0" smtClean="0">
                <a:solidFill>
                  <a:srgbClr val="002060"/>
                </a:solidFill>
                <a:latin typeface="+mj-lt"/>
                <a:cs typeface="Aharoni" panose="02010803020104030203" pitchFamily="2" charset="-79"/>
              </a:rPr>
              <a:t>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200" b="1" dirty="0" smtClean="0">
                <a:solidFill>
                  <a:srgbClr val="002060"/>
                </a:solidFill>
                <a:latin typeface="+mj-lt"/>
                <a:cs typeface="Aharoni" panose="02010803020104030203" pitchFamily="2" charset="-79"/>
              </a:rPr>
              <a:t>Установка </a:t>
            </a:r>
            <a:r>
              <a:rPr lang="ru-RU" sz="1200" b="1" dirty="0" err="1">
                <a:solidFill>
                  <a:srgbClr val="002060"/>
                </a:solidFill>
                <a:latin typeface="+mj-lt"/>
                <a:cs typeface="Aharoni" panose="02010803020104030203" pitchFamily="2" charset="-79"/>
              </a:rPr>
              <a:t>вендинговых</a:t>
            </a:r>
            <a:r>
              <a:rPr lang="ru-RU" sz="1200" b="1" dirty="0">
                <a:solidFill>
                  <a:srgbClr val="002060"/>
                </a:solidFill>
                <a:latin typeface="+mj-lt"/>
                <a:cs typeface="Aharoni" panose="02010803020104030203" pitchFamily="2" charset="-79"/>
              </a:rPr>
              <a:t> </a:t>
            </a:r>
            <a:r>
              <a:rPr lang="ru-RU" sz="1200" b="1" dirty="0" smtClean="0">
                <a:solidFill>
                  <a:srgbClr val="002060"/>
                </a:solidFill>
                <a:latin typeface="+mj-lt"/>
                <a:cs typeface="Aharoni" panose="02010803020104030203" pitchFamily="2" charset="-79"/>
              </a:rPr>
              <a:t>аппаратов.</a:t>
            </a:r>
            <a:endParaRPr lang="ru-RU" sz="1200" b="1" dirty="0">
              <a:solidFill>
                <a:srgbClr val="002060"/>
              </a:solidFill>
              <a:latin typeface="+mj-lt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61867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175" y="-3175"/>
            <a:ext cx="9150350" cy="686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11" name="Диаграмма 10"/>
          <p:cNvGraphicFramePr>
            <a:graphicFrameLocks/>
          </p:cNvGraphicFramePr>
          <p:nvPr>
            <p:extLst/>
          </p:nvPr>
        </p:nvGraphicFramePr>
        <p:xfrm>
          <a:off x="1187624" y="2060848"/>
          <a:ext cx="7344816" cy="3456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Диаграмма 5"/>
          <p:cNvGraphicFramePr>
            <a:graphicFrameLocks/>
          </p:cNvGraphicFramePr>
          <p:nvPr>
            <p:extLst/>
          </p:nvPr>
        </p:nvGraphicFramePr>
        <p:xfrm>
          <a:off x="935596" y="2348880"/>
          <a:ext cx="7488832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1043608" y="1340768"/>
            <a:ext cx="7272808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300" b="1" dirty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Результаты отбора победителей по итогам Конкурсов по 90 местам размещения НТО «Печать» в ЦАО</a:t>
            </a:r>
          </a:p>
        </p:txBody>
      </p:sp>
    </p:spTree>
    <p:extLst>
      <p:ext uri="{BB962C8B-B14F-4D97-AF65-F5344CB8AC3E}">
        <p14:creationId xmlns:p14="http://schemas.microsoft.com/office/powerpoint/2010/main" xmlns="" val="1386657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175" y="-3175"/>
            <a:ext cx="9150350" cy="686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03547" y="1268760"/>
            <a:ext cx="8136903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300" b="1" dirty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Таблица победителей конкурсов на право осуществления торговой деятельности в НТО "Печать"</a:t>
            </a:r>
            <a:endParaRPr lang="ru-RU" sz="2300" b="1" dirty="0">
              <a:solidFill>
                <a:srgbClr val="0039A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haroni" panose="02010803020104030203" pitchFamily="2" charset="-79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762811397"/>
              </p:ext>
            </p:extLst>
          </p:nvPr>
        </p:nvGraphicFramePr>
        <p:xfrm>
          <a:off x="503548" y="2276872"/>
          <a:ext cx="8136903" cy="4151841"/>
        </p:xfrm>
        <a:graphic>
          <a:graphicData uri="http://schemas.openxmlformats.org/drawingml/2006/table">
            <a:tbl>
              <a:tblPr/>
              <a:tblGrid>
                <a:gridCol w="344783"/>
                <a:gridCol w="2617782"/>
                <a:gridCol w="3657288"/>
                <a:gridCol w="1517050"/>
              </a:tblGrid>
              <a:tr h="6584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№</a:t>
                      </a:r>
                      <a:endParaRPr lang="ru-RU" sz="12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57" marR="607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Победители</a:t>
                      </a:r>
                      <a:r>
                        <a:rPr lang="ru-RU" sz="1200" b="1" baseline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Конкурса (количество)</a:t>
                      </a: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endParaRPr lang="ru-RU" sz="12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57" marR="607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Опыт работы</a:t>
                      </a:r>
                      <a:endParaRPr lang="ru-RU" sz="12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57" marR="607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Количество адресов размещения НТО</a:t>
                      </a:r>
                      <a:endParaRPr lang="ru-RU" sz="12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57" marR="607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93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endParaRPr lang="ru-RU" sz="120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57" marR="607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Действующие операторы рынка распространения печатной продукции 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- </a:t>
                      </a: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 </a:t>
                      </a:r>
                      <a:endParaRPr lang="ru-RU" sz="12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57" marR="607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Опыт работы розничных 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Агентств </a:t>
                      </a: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 распространению печатной продукции более 10 лет</a:t>
                      </a:r>
                      <a:endParaRPr lang="ru-RU" sz="1200" dirty="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57" marR="607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63 (70%)</a:t>
                      </a:r>
                      <a:endParaRPr lang="ru-RU" sz="1200" b="0" dirty="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57" marR="607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31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endParaRPr lang="ru-RU" sz="120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57" marR="607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Дистрибуторы в сфере распространения печатной 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продукции - </a:t>
                      </a: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</a:t>
                      </a:r>
                      <a:endParaRPr lang="ru-RU" sz="12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57" marR="607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Опыт работы более 10 лет, (мощность 500-700 ТТ), кол-во точек поставки 250-350 киосков в Москве и МО, крупные региональные оптовики в большинстве регионов РФ</a:t>
                      </a:r>
                      <a:endParaRPr lang="ru-RU" sz="1200" dirty="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57" marR="607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 (22,2%)</a:t>
                      </a:r>
                      <a:endParaRPr lang="ru-RU" sz="1200" b="0" dirty="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57" marR="607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84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</a:t>
                      </a:r>
                      <a:endParaRPr lang="ru-RU" sz="120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57" marR="607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Индивидуальные предприниматели в сфере распространения печатной 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и книжной продукции - </a:t>
                      </a: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endParaRPr lang="ru-RU" sz="12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57" marR="607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Опыт розничной торговли прессой и книгами более 10 лет. (15 розничных торговых точек в Москве)</a:t>
                      </a:r>
                      <a:endParaRPr lang="ru-RU" sz="1200" dirty="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57" marR="607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 (1,1%)</a:t>
                      </a:r>
                      <a:endParaRPr lang="ru-RU" sz="1200" b="0" dirty="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57" marR="607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84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</a:t>
                      </a:r>
                      <a:endParaRPr lang="ru-RU" sz="120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57" marR="607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Дистрибутор в сфере распространения </a:t>
                      </a: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специализированной 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литературы -</a:t>
                      </a:r>
                      <a:r>
                        <a:rPr lang="ru-RU" sz="1200" baseline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baseline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endParaRPr lang="ru-RU" sz="12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57" marR="607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Опыт работы более 10 лет, 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дистрибутор </a:t>
                      </a: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специализированной литературы (10 розничных торговых точек в Москве)</a:t>
                      </a:r>
                      <a:endParaRPr lang="ru-RU" sz="1200" dirty="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57" marR="607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 (3,3%)</a:t>
                      </a:r>
                      <a:endParaRPr lang="ru-RU" sz="1200" b="0" dirty="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57" marR="607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3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</a:t>
                      </a:r>
                      <a:endParaRPr lang="ru-RU" sz="120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57" marR="607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Операторы рынка распространения книжной продукции 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- </a:t>
                      </a: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endParaRPr lang="ru-RU" sz="12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57" marR="607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Опыт розничной реализации книжной продукции и торговли с лотков более 10 лет. </a:t>
                      </a:r>
                      <a:endParaRPr lang="ru-RU" sz="120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57" marR="607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 (3,3%)</a:t>
                      </a:r>
                      <a:endParaRPr lang="ru-RU" sz="1200" b="0" dirty="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57" marR="607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623">
                <a:tc gridSpan="3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Итого</a:t>
                      </a:r>
                      <a:endParaRPr lang="ru-RU" sz="1200" dirty="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57" marR="6075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90</a:t>
                      </a:r>
                      <a:endParaRPr lang="ru-RU" sz="12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57" marR="6075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064469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175" y="-3175"/>
            <a:ext cx="9150350" cy="686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1268760"/>
            <a:ext cx="8496945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300" b="1" dirty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Контрольные мероприятия Казенного </a:t>
            </a:r>
            <a:r>
              <a:rPr lang="ru-RU" sz="2300" b="1" dirty="0" smtClean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предприятия </a:t>
            </a:r>
            <a:br>
              <a:rPr lang="ru-RU" sz="2300" b="1" dirty="0" smtClean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</a:br>
            <a:r>
              <a:rPr lang="ru-RU" sz="2300" b="1" dirty="0" smtClean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города Москвы «</a:t>
            </a:r>
            <a:r>
              <a:rPr lang="ru-RU" sz="2300" b="1" dirty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Мосгорпечать» </a:t>
            </a:r>
          </a:p>
          <a:p>
            <a:pPr algn="ctr"/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осуществление на постоянной основе контрольных мероприятий в целях обеспечения реализации предусмотренных федеральными законами, нормативными правовыми актами города Москвы полномочий города Москвы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условий на право ведения торговой деятельности в НТО со специализацией «Печать»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мониторинг действующих торговых объектов торговли специализации «Печать» до установки новых типов киосков в соответствии с перспективной  Схемой размещения НТО со специализацией «Печать»,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инспекций совместно с уполномоченными государственными контролирующими органами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мониторингов совместно с отраслевым сообществом, 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инспекционные выезды по обращениям,  в том числе поступающие на «Портал «Наш город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41891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3175"/>
            <a:ext cx="9150350" cy="686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179512" y="1196752"/>
            <a:ext cx="8540918" cy="5647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300" b="1" dirty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Контрольные мероприятия </a:t>
            </a:r>
            <a:r>
              <a:rPr lang="ru-RU" sz="2300" b="1" dirty="0" smtClean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Казенного </a:t>
            </a:r>
            <a:r>
              <a:rPr lang="ru-RU" sz="2300" b="1" dirty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предприятия </a:t>
            </a:r>
            <a:r>
              <a:rPr lang="ru-RU" sz="2300" b="1" dirty="0" smtClean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/>
            </a:r>
            <a:br>
              <a:rPr lang="ru-RU" sz="2300" b="1" dirty="0" smtClean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</a:br>
            <a:r>
              <a:rPr lang="ru-RU" sz="2300" b="1" dirty="0" smtClean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города Москвы «Мосгорпечать»</a:t>
            </a:r>
          </a:p>
          <a:p>
            <a:pPr algn="ctr"/>
            <a:r>
              <a:rPr lang="ru-RU" sz="800" b="1" dirty="0" smtClean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 </a:t>
            </a:r>
            <a:endParaRPr lang="ru-RU" sz="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1600" b="1" u="sng" dirty="0" smtClean="0">
                <a:latin typeface="Times New Roman"/>
                <a:ea typeface="Calibri"/>
              </a:rPr>
              <a:t>Совместно с сообществом проведен сплошной мониторинг торговых </a:t>
            </a:r>
            <a:r>
              <a:rPr lang="ru-RU" sz="1600" b="1" u="sng" dirty="0">
                <a:latin typeface="Times New Roman"/>
                <a:ea typeface="Calibri"/>
              </a:rPr>
              <a:t>объектов со специализацией «Печать» в городе </a:t>
            </a:r>
            <a:r>
              <a:rPr lang="ru-RU" sz="1600" b="1" u="sng" dirty="0" smtClean="0">
                <a:latin typeface="Times New Roman"/>
                <a:ea typeface="Calibri"/>
              </a:rPr>
              <a:t>Москве</a:t>
            </a:r>
            <a:r>
              <a:rPr lang="ru-RU" sz="1600" b="1" u="sng" dirty="0">
                <a:latin typeface="Times New Roman"/>
                <a:ea typeface="Calibri"/>
              </a:rPr>
              <a:t> </a:t>
            </a:r>
            <a:r>
              <a:rPr lang="ru-RU" sz="1600" b="1" u="sng" dirty="0" smtClean="0">
                <a:latin typeface="Times New Roman"/>
                <a:ea typeface="Calibri"/>
              </a:rPr>
              <a:t>(август-ноябрь 2015 года)</a:t>
            </a:r>
            <a:r>
              <a:rPr lang="en-US" sz="1600" b="1" u="sng" dirty="0" smtClean="0">
                <a:latin typeface="Times New Roman"/>
                <a:ea typeface="Calibri"/>
              </a:rPr>
              <a:t> </a:t>
            </a:r>
            <a:endParaRPr lang="ru-RU" sz="1600" b="1" u="sng" dirty="0">
              <a:latin typeface="Times New Roman"/>
              <a:ea typeface="Calibri"/>
            </a:endParaRPr>
          </a:p>
          <a:p>
            <a:pPr algn="just"/>
            <a:r>
              <a:rPr lang="ru-RU" sz="1400" b="1" dirty="0" smtClean="0">
                <a:latin typeface="Times New Roman"/>
                <a:ea typeface="Calibri"/>
              </a:rPr>
              <a:t>Цель</a:t>
            </a:r>
            <a:r>
              <a:rPr lang="ru-RU" sz="1400" b="1" dirty="0">
                <a:latin typeface="Times New Roman"/>
                <a:ea typeface="Calibri"/>
              </a:rPr>
              <a:t>: </a:t>
            </a:r>
            <a:r>
              <a:rPr lang="ru-RU" sz="1400" dirty="0">
                <a:latin typeface="Times New Roman"/>
                <a:ea typeface="Calibri"/>
              </a:rPr>
              <a:t>состояние и размещение всех НТО со специализацией «Печать» на территории административных округов города Москвы.</a:t>
            </a:r>
          </a:p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 </a:t>
            </a:r>
          </a:p>
          <a:p>
            <a:pPr marL="285750" indent="-285750">
              <a:buFontTx/>
              <a:buChar char="-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актуализация сведений о действующих торговых объектах, со специализацией «Печать»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информирование руководителей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распространительских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структур и отраслевое сообщество о выявленных нарушениях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buFontTx/>
              <a:buChar char="-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устранение распространителями нарушений на торговых объектах, им принадлежащих.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Мониторинг </a:t>
            </a:r>
            <a:r>
              <a:rPr lang="ru-RU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мелкорозничных объектов со специализацией «Печать</a:t>
            </a:r>
            <a:r>
              <a:rPr lang="ru-RU" sz="1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», распространяющих </a:t>
            </a:r>
            <a:r>
              <a:rPr lang="ru-RU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печатную продукцию </a:t>
            </a:r>
            <a:r>
              <a:rPr lang="en-US" sz="1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(ноябрь 2015</a:t>
            </a:r>
            <a:r>
              <a:rPr lang="en-US" sz="1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года) .</a:t>
            </a:r>
            <a:endParaRPr lang="ru-RU" sz="1600" b="1" u="sng" dirty="0">
              <a:latin typeface="Times New Roman"/>
              <a:ea typeface="Calibri"/>
            </a:endParaRPr>
          </a:p>
          <a:p>
            <a:pPr algn="just"/>
            <a:r>
              <a:rPr lang="ru-RU" sz="1400" b="1" dirty="0">
                <a:latin typeface="Times New Roman"/>
                <a:ea typeface="Calibri"/>
              </a:rPr>
              <a:t> </a:t>
            </a:r>
          </a:p>
          <a:p>
            <a:pPr algn="just"/>
            <a:r>
              <a:rPr lang="ru-RU" sz="1400" b="1" dirty="0">
                <a:latin typeface="Times New Roman"/>
                <a:ea typeface="Calibri"/>
              </a:rPr>
              <a:t>Цель: </a:t>
            </a:r>
            <a:r>
              <a:rPr lang="ru-RU" sz="1400" dirty="0">
                <a:latin typeface="Times New Roman"/>
                <a:ea typeface="Calibri"/>
              </a:rPr>
              <a:t>проверка </a:t>
            </a:r>
            <a:r>
              <a:rPr lang="ru-RU" sz="1400" dirty="0" smtClean="0">
                <a:latin typeface="Times New Roman"/>
                <a:ea typeface="Calibri"/>
              </a:rPr>
              <a:t>мелкорозничных объектов, осуществляющих торговую деятельность на основании разрешений, выданных </a:t>
            </a:r>
            <a:r>
              <a:rPr lang="ru-RU" sz="1400" dirty="0" err="1" smtClean="0">
                <a:latin typeface="Times New Roman"/>
                <a:ea typeface="Calibri"/>
              </a:rPr>
              <a:t>ДСМиР</a:t>
            </a:r>
            <a:r>
              <a:rPr lang="ru-RU" sz="1400" dirty="0" smtClean="0">
                <a:latin typeface="Times New Roman"/>
                <a:ea typeface="Calibri"/>
              </a:rPr>
              <a:t>, выполнение правил </a:t>
            </a:r>
            <a:r>
              <a:rPr lang="ru-RU" sz="1400" dirty="0">
                <a:latin typeface="Times New Roman"/>
                <a:ea typeface="Calibri"/>
              </a:rPr>
              <a:t>торговли, </a:t>
            </a:r>
            <a:r>
              <a:rPr lang="ru-RU" sz="1400" dirty="0" smtClean="0">
                <a:latin typeface="Times New Roman"/>
                <a:ea typeface="Calibri"/>
              </a:rPr>
              <a:t>критериев </a:t>
            </a:r>
            <a:r>
              <a:rPr lang="ru-RU" sz="1400" dirty="0">
                <a:latin typeface="Times New Roman"/>
                <a:ea typeface="Calibri"/>
              </a:rPr>
              <a:t>размещения, санитарно-эпидемиологических </a:t>
            </a:r>
            <a:r>
              <a:rPr lang="ru-RU" sz="1400" dirty="0" smtClean="0">
                <a:latin typeface="Times New Roman"/>
                <a:ea typeface="Calibri"/>
              </a:rPr>
              <a:t>норм.</a:t>
            </a:r>
          </a:p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 </a:t>
            </a:r>
          </a:p>
          <a:p>
            <a:pPr marL="285750" indent="-285750">
              <a:buFontTx/>
              <a:buChar char="-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выявление нарушений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buFontTx/>
              <a:buChar char="-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информирование руководителей о выявленных нарушениях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buFontTx/>
              <a:buChar char="-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профилактических мероприятий по устранению нарушений</a:t>
            </a:r>
            <a:endParaRPr lang="ru-RU" sz="1400" b="1" dirty="0"/>
          </a:p>
          <a:p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xmlns="" val="957328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6350" y="-6350"/>
            <a:ext cx="9150350" cy="686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3528" y="6453336"/>
            <a:ext cx="187220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*2015, август- ноябрь</a:t>
            </a:r>
            <a:endParaRPr lang="ru-RU" sz="1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16224" y="3344835"/>
            <a:ext cx="300364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Нарушение критериев размещения объекта </a:t>
            </a:r>
          </a:p>
          <a:p>
            <a:endParaRPr lang="ru-RU" sz="105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84684" y="5128597"/>
            <a:ext cx="326358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Нарушение правил торговли</a:t>
            </a:r>
          </a:p>
          <a:p>
            <a:r>
              <a:rPr lang="ru-RU" sz="105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 </a:t>
            </a:r>
            <a:r>
              <a:rPr lang="ru-RU" sz="105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т.ч</a:t>
            </a:r>
            <a:r>
              <a:rPr lang="ru-RU" sz="105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норм профессиональной этики),  </a:t>
            </a:r>
          </a:p>
          <a:p>
            <a:r>
              <a:rPr lang="ru-RU" sz="105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нарушение специализации/ассортимента </a:t>
            </a:r>
            <a:endParaRPr lang="ru-RU" sz="105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84684" y="3344836"/>
            <a:ext cx="208823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Нарушение санитарно-технических норм (в </a:t>
            </a:r>
            <a:r>
              <a:rPr lang="ru-RU" sz="105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т.ч</a:t>
            </a:r>
            <a:r>
              <a:rPr lang="ru-RU" sz="105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внешнего вида объекта)</a:t>
            </a:r>
            <a:endParaRPr lang="ru-RU" sz="105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735206" y="5124299"/>
            <a:ext cx="201622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Неработающий объект</a:t>
            </a:r>
            <a:endParaRPr lang="ru-RU" sz="105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732240" y="3335729"/>
            <a:ext cx="187220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свидетельств/разрешений на объекте</a:t>
            </a:r>
            <a:endParaRPr lang="ru-RU" sz="105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55576" y="1183829"/>
            <a:ext cx="78488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Основные виды нарушений объектами специализации «Печать» тип «киоск», «павильон», «лоток», «ручник»</a:t>
            </a:r>
          </a:p>
        </p:txBody>
      </p:sp>
      <p:pic>
        <p:nvPicPr>
          <p:cNvPr id="1026" name="Picture 2" descr="C:\Users\Администратор\Desktop\нарушение санитарных норм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44678" y="2201440"/>
            <a:ext cx="1110232" cy="1110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Администратор\Desktop\неработающий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04248" y="4002264"/>
            <a:ext cx="1126333" cy="1126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Администратор\Desktop\нарушение ассортимента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88577" y="3921921"/>
            <a:ext cx="1110232" cy="1177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Администратор\Desktop\отсутствие свидетельства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-3361"/>
          <a:stretch/>
        </p:blipFill>
        <p:spPr bwMode="auto">
          <a:xfrm>
            <a:off x="6804248" y="2157330"/>
            <a:ext cx="1171054" cy="1106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416224" y="5124299"/>
            <a:ext cx="326358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Субаренда</a:t>
            </a:r>
            <a:endParaRPr lang="ru-RU" sz="105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2" descr="C:\Users\Администратор\Desktop\субаренда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63911" y="3883982"/>
            <a:ext cx="1206676" cy="1206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C:\Users\Администратор\Desktop\арушение площади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63911" y="2025581"/>
            <a:ext cx="1231825" cy="1231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86452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6350" y="-6350"/>
            <a:ext cx="9156700" cy="687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3528" y="6453336"/>
            <a:ext cx="856895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*По данным (1) сплошного мониторинга. 2015, август- ноябрь,  (2) </a:t>
            </a:r>
            <a:r>
              <a:rPr lang="ru-RU" sz="9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контрольных мероприятий объектов </a:t>
            </a:r>
            <a:r>
              <a:rPr lang="ru-RU" sz="900" b="1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«печать», тип «киоски» и торговля «с </a:t>
            </a:r>
            <a:r>
              <a:rPr lang="ru-RU" sz="9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рук»</a:t>
            </a:r>
            <a:endParaRPr lang="ru-RU" sz="9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/>
          </p:nvPr>
        </p:nvGraphicFramePr>
        <p:xfrm>
          <a:off x="647564" y="2276872"/>
          <a:ext cx="7848872" cy="38164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395536" y="1340768"/>
            <a:ext cx="813690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Распределение нарушений, выявленных на торговых объектах специализации «Печать» </a:t>
            </a:r>
            <a:r>
              <a:rPr lang="ru-RU" sz="2000" b="1" dirty="0">
                <a:solidFill>
                  <a:srgbClr val="002060"/>
                </a:solidFill>
              </a:rPr>
              <a:t/>
            </a:r>
            <a:br>
              <a:rPr lang="ru-RU" sz="2000" b="1" dirty="0">
                <a:solidFill>
                  <a:srgbClr val="002060"/>
                </a:solidFill>
              </a:rPr>
            </a:br>
            <a:r>
              <a:rPr lang="ru-RU" sz="1400" b="1" dirty="0">
                <a:solidFill>
                  <a:srgbClr val="002060"/>
                </a:solidFill>
              </a:rPr>
              <a:t>(всего нарушений на 1255 объектах, % в долях)</a:t>
            </a:r>
            <a:r>
              <a:rPr lang="ru-RU" sz="2000" b="1" dirty="0">
                <a:solidFill>
                  <a:srgbClr val="002060"/>
                </a:solidFill>
              </a:rPr>
              <a:t/>
            </a:r>
            <a:br>
              <a:rPr lang="ru-RU" sz="2000" b="1" dirty="0">
                <a:solidFill>
                  <a:srgbClr val="002060"/>
                </a:solidFill>
              </a:rPr>
            </a:br>
            <a:endParaRPr lang="ru-RU" sz="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07985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6350" y="-6350"/>
            <a:ext cx="9156700" cy="687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3528" y="6453336"/>
            <a:ext cx="48965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*По данным сплошного мониторинга. 2015, август- ноябрь</a:t>
            </a:r>
            <a:endParaRPr lang="ru-RU" sz="1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/>
          </p:nvPr>
        </p:nvGraphicFramePr>
        <p:xfrm>
          <a:off x="539552" y="2500447"/>
          <a:ext cx="8064896" cy="37039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179512" y="1340768"/>
            <a:ext cx="892899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Распределение нарушений, обнаруженных на проверенных торговых объектах «печать» по административным округам города Москвы  </a:t>
            </a:r>
            <a:br>
              <a:rPr lang="ru-RU" sz="2000" b="1" dirty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</a:br>
            <a:r>
              <a:rPr lang="ru-RU" sz="1400" b="1" dirty="0" smtClean="0">
                <a:solidFill>
                  <a:srgbClr val="002060"/>
                </a:solidFill>
              </a:rPr>
              <a:t>(всего </a:t>
            </a:r>
            <a:r>
              <a:rPr lang="ru-RU" sz="1400" b="1" dirty="0">
                <a:solidFill>
                  <a:srgbClr val="002060"/>
                </a:solidFill>
              </a:rPr>
              <a:t>– 1255  объектов)</a:t>
            </a:r>
            <a:endParaRPr lang="ru-RU" sz="1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66100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Администратор\Desktop\презентация к ФОРУМУ\Untitled-6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0664" y="0"/>
            <a:ext cx="9151701" cy="6863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323528" y="1268760"/>
            <a:ext cx="8568952" cy="6617196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Р Е З О Л Ю Ц И Я</a:t>
            </a:r>
          </a:p>
          <a:p>
            <a:pPr algn="ctr"/>
            <a:endParaRPr lang="ru-RU" sz="2000" b="1" dirty="0" smtClean="0">
              <a:solidFill>
                <a:srgbClr val="0039AC"/>
              </a:solidFill>
              <a:cs typeface="Aharoni" panose="02010803020104030203" pitchFamily="2" charset="-79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1400" dirty="0" smtClean="0">
                <a:cs typeface="Aharoni" panose="02010803020104030203" pitchFamily="2" charset="-79"/>
              </a:rPr>
              <a:t>Активное взаимодействие отраслевого сообщества с Правительством Москвы по всем вопросам, касающимся эффективного развития рынков печатных СМИ, полиграфии, книгоиздания и распространения печати; </a:t>
            </a:r>
          </a:p>
          <a:p>
            <a:r>
              <a:rPr lang="ru-RU" sz="1400" dirty="0" smtClean="0">
                <a:cs typeface="Aharoni" panose="02010803020104030203" pitchFamily="2" charset="-79"/>
              </a:rPr>
              <a:t>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1400" dirty="0">
                <a:cs typeface="Aharoni" panose="02010803020104030203" pitchFamily="2" charset="-79"/>
              </a:rPr>
              <a:t>Продолжение активного диалога по упорядочению системы распространения прессы в городе, замене нестационарных торговых объектов со специализацией «Печать»,  развитию новых форматов торговли прессой, внедрению новых технологий и новых маркетинговых инструментов в </a:t>
            </a:r>
            <a:r>
              <a:rPr lang="ru-RU" sz="1400" dirty="0" err="1">
                <a:cs typeface="Aharoni" panose="02010803020104030203" pitchFamily="2" charset="-79"/>
              </a:rPr>
              <a:t>распространительском</a:t>
            </a:r>
            <a:r>
              <a:rPr lang="ru-RU" sz="1400" dirty="0">
                <a:cs typeface="Aharoni" panose="02010803020104030203" pitchFamily="2" charset="-79"/>
              </a:rPr>
              <a:t> бизнесе;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ru-RU" sz="1400" dirty="0">
              <a:cs typeface="Aharoni" panose="02010803020104030203" pitchFamily="2" charset="-79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1400" dirty="0">
                <a:cs typeface="Aharoni" panose="02010803020104030203" pitchFamily="2" charset="-79"/>
              </a:rPr>
              <a:t>Продолжение работы по мониторингам московского рынка распространения печатных СМИ и полиграфии, рынка распространения печати и книжного рынка;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ru-RU" sz="1400" dirty="0">
              <a:cs typeface="Aharoni" panose="02010803020104030203" pitchFamily="2" charset="-79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1400" dirty="0">
                <a:cs typeface="Aharoni" panose="02010803020104030203" pitchFamily="2" charset="-79"/>
              </a:rPr>
              <a:t>Сохранение практики государственной поддержки издания и распространения печатной продукции;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ru-RU" sz="1400" dirty="0">
              <a:cs typeface="Aharoni" panose="02010803020104030203" pitchFamily="2" charset="-79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1400" dirty="0">
                <a:cs typeface="Aharoni" panose="02010803020104030203" pitchFamily="2" charset="-79"/>
              </a:rPr>
              <a:t>Продолжение инициативы и проектов, зародившихся в рамках Года литературы с целью популяризации книги и чтения среди москвичей и гостей столицы;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ru-RU" sz="1400" dirty="0">
              <a:cs typeface="Aharoni" panose="02010803020104030203" pitchFamily="2" charset="-79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1400" dirty="0">
                <a:cs typeface="Aharoni" panose="02010803020104030203" pitchFamily="2" charset="-79"/>
              </a:rPr>
              <a:t>Поддержка инициатив отраслевого сообщества в принятии на федеральном уровне мер по улучшению предпринимательского климата в сфере издания и распространения печатной продукции.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1400" b="1" dirty="0">
              <a:solidFill>
                <a:srgbClr val="0039AC"/>
              </a:solidFill>
              <a:cs typeface="Aharoni" panose="02010803020104030203" pitchFamily="2" charset="-79"/>
            </a:endParaRPr>
          </a:p>
          <a:p>
            <a:r>
              <a:rPr lang="ru-RU" sz="1400" b="1" dirty="0" smtClean="0">
                <a:solidFill>
                  <a:srgbClr val="0039AC"/>
                </a:solidFill>
                <a:cs typeface="Aharoni" panose="02010803020104030203" pitchFamily="2" charset="-79"/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1400" b="1" dirty="0">
              <a:solidFill>
                <a:srgbClr val="0039AC"/>
              </a:solidFill>
              <a:cs typeface="Aharoni" panose="02010803020104030203" pitchFamily="2" charset="-79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1400" b="1" dirty="0" smtClean="0">
              <a:solidFill>
                <a:srgbClr val="0039AC"/>
              </a:solidFill>
              <a:cs typeface="Aharoni" panose="02010803020104030203" pitchFamily="2" charset="-79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1400" b="1" dirty="0">
              <a:solidFill>
                <a:srgbClr val="0039AC"/>
              </a:solidFill>
              <a:cs typeface="Aharoni" panose="02010803020104030203" pitchFamily="2" charset="-79"/>
            </a:endParaRPr>
          </a:p>
          <a:p>
            <a:pPr algn="ctr"/>
            <a:endParaRPr lang="ru-RU" sz="1400" b="1" dirty="0" smtClean="0">
              <a:solidFill>
                <a:srgbClr val="0039AC"/>
              </a:solidFill>
              <a:cs typeface="Aharoni" panose="02010803020104030203" pitchFamily="2" charset="-79"/>
            </a:endParaRPr>
          </a:p>
          <a:p>
            <a:pPr algn="ctr"/>
            <a:endParaRPr lang="ru-RU" sz="1400" b="1" dirty="0">
              <a:solidFill>
                <a:srgbClr val="0039A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haroni" panose="02010803020104030203" pitchFamily="2" charset="-79"/>
            </a:endParaRPr>
          </a:p>
          <a:p>
            <a:pPr algn="ctr"/>
            <a:endParaRPr lang="ru-RU" sz="2000" b="1" dirty="0">
              <a:solidFill>
                <a:srgbClr val="0039A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201007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0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2330</TotalTime>
  <Words>2471</Words>
  <Application>Microsoft Office PowerPoint</Application>
  <PresentationFormat>Экран (4:3)</PresentationFormat>
  <Paragraphs>443</Paragraphs>
  <Slides>56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56</vt:i4>
      </vt:variant>
    </vt:vector>
  </HeadingPairs>
  <TitlesOfParts>
    <vt:vector size="57" baseType="lpstr">
      <vt:lpstr>Воздушный поток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Администратор</dc:creator>
  <cp:lastModifiedBy>Kateyka</cp:lastModifiedBy>
  <cp:revision>177</cp:revision>
  <cp:lastPrinted>2015-12-02T10:00:09Z</cp:lastPrinted>
  <dcterms:created xsi:type="dcterms:W3CDTF">2015-11-20T07:34:15Z</dcterms:created>
  <dcterms:modified xsi:type="dcterms:W3CDTF">2022-09-26T14:58:33Z</dcterms:modified>
</cp:coreProperties>
</file>